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353" r:id="rId2"/>
    <p:sldId id="355" r:id="rId3"/>
    <p:sldId id="322" r:id="rId4"/>
    <p:sldId id="325" r:id="rId5"/>
    <p:sldId id="335" r:id="rId6"/>
    <p:sldId id="336" r:id="rId7"/>
    <p:sldId id="326" r:id="rId8"/>
    <p:sldId id="323" r:id="rId9"/>
    <p:sldId id="324" r:id="rId10"/>
    <p:sldId id="354" r:id="rId11"/>
    <p:sldId id="256" r:id="rId12"/>
    <p:sldId id="259" r:id="rId13"/>
    <p:sldId id="264" r:id="rId14"/>
    <p:sldId id="265" r:id="rId15"/>
    <p:sldId id="266" r:id="rId16"/>
    <p:sldId id="273" r:id="rId17"/>
    <p:sldId id="294" r:id="rId18"/>
    <p:sldId id="296" r:id="rId19"/>
    <p:sldId id="352" r:id="rId20"/>
    <p:sldId id="297" r:id="rId21"/>
    <p:sldId id="267" r:id="rId22"/>
    <p:sldId id="284" r:id="rId23"/>
    <p:sldId id="268" r:id="rId24"/>
    <p:sldId id="274" r:id="rId25"/>
    <p:sldId id="257" r:id="rId26"/>
    <p:sldId id="283" r:id="rId27"/>
    <p:sldId id="270" r:id="rId28"/>
    <p:sldId id="272" r:id="rId29"/>
    <p:sldId id="276" r:id="rId30"/>
    <p:sldId id="285" r:id="rId31"/>
    <p:sldId id="295" r:id="rId32"/>
    <p:sldId id="298" r:id="rId33"/>
    <p:sldId id="299" r:id="rId34"/>
    <p:sldId id="351" r:id="rId35"/>
    <p:sldId id="302" r:id="rId36"/>
    <p:sldId id="303" r:id="rId37"/>
    <p:sldId id="279" r:id="rId38"/>
    <p:sldId id="304" r:id="rId39"/>
    <p:sldId id="309" r:id="rId40"/>
    <p:sldId id="308" r:id="rId41"/>
    <p:sldId id="306" r:id="rId42"/>
    <p:sldId id="345" r:id="rId43"/>
    <p:sldId id="310" r:id="rId44"/>
    <p:sldId id="343" r:id="rId45"/>
    <p:sldId id="311" r:id="rId46"/>
    <p:sldId id="271" r:id="rId47"/>
    <p:sldId id="301" r:id="rId48"/>
    <p:sldId id="314" r:id="rId4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1F497D"/>
    <a:srgbClr val="C7C6C3"/>
    <a:srgbClr val="DEB400"/>
    <a:srgbClr val="00457C"/>
    <a:srgbClr val="7F7F7F"/>
    <a:srgbClr val="CCCFD7"/>
    <a:srgbClr val="FFDE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8" autoAdjust="0"/>
    <p:restoredTop sz="98056" autoAdjust="0"/>
  </p:normalViewPr>
  <p:slideViewPr>
    <p:cSldViewPr snapToGrid="0" snapToObjects="1" showGuides="1">
      <p:cViewPr varScale="1">
        <p:scale>
          <a:sx n="135" d="100"/>
          <a:sy n="135" d="100"/>
        </p:scale>
        <p:origin x="-240" y="-104"/>
      </p:cViewPr>
      <p:guideLst>
        <p:guide orient="horz"/>
        <p:guide/>
      </p:guideLst>
    </p:cSldViewPr>
  </p:slid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C89C5-3CDA-614B-B7CA-806F031135BD}" type="doc">
      <dgm:prSet loTypeId="urn:microsoft.com/office/officeart/2005/8/layout/vList5" loCatId="" qsTypeId="urn:microsoft.com/office/officeart/2005/8/quickstyle/simple4" qsCatId="simple" csTypeId="urn:microsoft.com/office/officeart/2005/8/colors/accent0_3" csCatId="mainScheme" phldr="1"/>
      <dgm:spPr/>
      <dgm:t>
        <a:bodyPr/>
        <a:lstStyle/>
        <a:p>
          <a:endParaRPr lang="en-US"/>
        </a:p>
      </dgm:t>
    </dgm:pt>
    <dgm:pt modelId="{EE92D20C-7238-A141-885E-655007C927AF}">
      <dgm:prSet phldrT="[Text]"/>
      <dgm:spPr>
        <a:solidFill>
          <a:srgbClr val="FFDE67"/>
        </a:solidFill>
        <a:ln>
          <a:noFill/>
        </a:ln>
      </dgm:spPr>
      <dgm:t>
        <a:bodyPr/>
        <a:lstStyle/>
        <a:p>
          <a:r>
            <a:rPr lang="en-US" dirty="0" smtClean="0">
              <a:solidFill>
                <a:schemeClr val="tx1"/>
              </a:solidFill>
            </a:rPr>
            <a:t>Full Ownership</a:t>
          </a:r>
          <a:endParaRPr lang="en-US" dirty="0">
            <a:solidFill>
              <a:schemeClr val="tx1"/>
            </a:solidFill>
          </a:endParaRPr>
        </a:p>
      </dgm:t>
    </dgm:pt>
    <dgm:pt modelId="{5EBCFA3A-C8E9-A447-B4D2-1AE11460F789}" type="parTrans" cxnId="{6E35B663-0C41-C64D-BC46-AF9169646AB5}">
      <dgm:prSet/>
      <dgm:spPr/>
      <dgm:t>
        <a:bodyPr/>
        <a:lstStyle/>
        <a:p>
          <a:endParaRPr lang="en-US"/>
        </a:p>
      </dgm:t>
    </dgm:pt>
    <dgm:pt modelId="{F4A95420-292A-1B49-8A4A-5619CBF205E2}" type="sibTrans" cxnId="{6E35B663-0C41-C64D-BC46-AF9169646AB5}">
      <dgm:prSet/>
      <dgm:spPr/>
      <dgm:t>
        <a:bodyPr/>
        <a:lstStyle/>
        <a:p>
          <a:endParaRPr lang="en-US"/>
        </a:p>
      </dgm:t>
    </dgm:pt>
    <dgm:pt modelId="{186BB15D-BE0D-A846-BC9F-74D5578E8875}">
      <dgm:prSet phldrT="[Text]"/>
      <dgm:spPr/>
      <dgm:t>
        <a:bodyPr tIns="9144" bIns="9144"/>
        <a:lstStyle/>
        <a:p>
          <a:r>
            <a:rPr lang="en-US" i="1" dirty="0" smtClean="0"/>
            <a:t>Most private </a:t>
          </a:r>
          <a:r>
            <a:rPr lang="en-US" dirty="0" smtClean="0"/>
            <a:t>and expensive option. </a:t>
          </a:r>
          <a:r>
            <a:rPr lang="en-US" i="1" dirty="0" smtClean="0"/>
            <a:t>Least flexible </a:t>
          </a:r>
          <a:r>
            <a:rPr lang="en-US" dirty="0" smtClean="0"/>
            <a:t>for vehicle and ride access. Same as now.</a:t>
          </a:r>
          <a:endParaRPr lang="en-US" dirty="0"/>
        </a:p>
      </dgm:t>
    </dgm:pt>
    <dgm:pt modelId="{49D3061A-043F-AC41-B813-4636BD98FF12}" type="parTrans" cxnId="{FB7DFA56-6E92-4C4E-9857-F679E52C1CBF}">
      <dgm:prSet/>
      <dgm:spPr/>
      <dgm:t>
        <a:bodyPr/>
        <a:lstStyle/>
        <a:p>
          <a:endParaRPr lang="en-US"/>
        </a:p>
      </dgm:t>
    </dgm:pt>
    <dgm:pt modelId="{D052A346-E7B4-BD4C-8CDA-6DD7CBF60D62}" type="sibTrans" cxnId="{FB7DFA56-6E92-4C4E-9857-F679E52C1CBF}">
      <dgm:prSet/>
      <dgm:spPr/>
      <dgm:t>
        <a:bodyPr/>
        <a:lstStyle/>
        <a:p>
          <a:endParaRPr lang="en-US"/>
        </a:p>
      </dgm:t>
    </dgm:pt>
    <dgm:pt modelId="{A9426693-C6CA-A840-A9B2-2D5723235B15}">
      <dgm:prSet phldrT="[Text]"/>
      <dgm:spPr>
        <a:solidFill>
          <a:srgbClr val="FFDE67"/>
        </a:solidFill>
        <a:ln>
          <a:noFill/>
        </a:ln>
      </dgm:spPr>
      <dgm:t>
        <a:bodyPr/>
        <a:lstStyle/>
        <a:p>
          <a:r>
            <a:rPr lang="en-US" dirty="0" smtClean="0">
              <a:solidFill>
                <a:schemeClr val="tx1"/>
              </a:solidFill>
            </a:rPr>
            <a:t>Fractional Ownership</a:t>
          </a:r>
          <a:endParaRPr lang="en-US" dirty="0">
            <a:solidFill>
              <a:schemeClr val="tx1"/>
            </a:solidFill>
          </a:endParaRPr>
        </a:p>
      </dgm:t>
    </dgm:pt>
    <dgm:pt modelId="{11CE9C21-F7B8-2246-ACFC-35DC418055E3}" type="parTrans" cxnId="{CFD27016-EDC9-114B-8F80-54749F816C97}">
      <dgm:prSet/>
      <dgm:spPr/>
      <dgm:t>
        <a:bodyPr/>
        <a:lstStyle/>
        <a:p>
          <a:endParaRPr lang="en-US"/>
        </a:p>
      </dgm:t>
    </dgm:pt>
    <dgm:pt modelId="{C659CD66-43EE-444D-8468-62C3B7A5280E}" type="sibTrans" cxnId="{CFD27016-EDC9-114B-8F80-54749F816C97}">
      <dgm:prSet/>
      <dgm:spPr/>
      <dgm:t>
        <a:bodyPr/>
        <a:lstStyle/>
        <a:p>
          <a:endParaRPr lang="en-US"/>
        </a:p>
      </dgm:t>
    </dgm:pt>
    <dgm:pt modelId="{8D0F7FF4-6EAE-784F-A8CB-DE693143DCBB}">
      <dgm:prSet phldrT="[Text]"/>
      <dgm:spPr/>
      <dgm:t>
        <a:bodyPr tIns="9144" bIns="9144"/>
        <a:lstStyle/>
        <a:p>
          <a:r>
            <a:rPr lang="en-US" dirty="0" smtClean="0"/>
            <a:t>Buy into a brand fleet, neighborhood fleet, affinity fleet, employer fleet. </a:t>
          </a:r>
          <a:r>
            <a:rPr lang="en-US" i="1" dirty="0" smtClean="0"/>
            <a:t>Compromise for privacy, flexibility, cost</a:t>
          </a:r>
          <a:r>
            <a:rPr lang="en-US" dirty="0" smtClean="0"/>
            <a:t>.</a:t>
          </a:r>
          <a:endParaRPr lang="en-US" dirty="0"/>
        </a:p>
      </dgm:t>
    </dgm:pt>
    <dgm:pt modelId="{A6B19CEA-0B2A-D14B-878A-3F53FAF6B255}" type="parTrans" cxnId="{89B9F595-B808-204D-8510-5C5C38FDDFB4}">
      <dgm:prSet/>
      <dgm:spPr/>
      <dgm:t>
        <a:bodyPr/>
        <a:lstStyle/>
        <a:p>
          <a:endParaRPr lang="en-US"/>
        </a:p>
      </dgm:t>
    </dgm:pt>
    <dgm:pt modelId="{D4E78290-794B-AC47-BFFC-EABC0BB87A28}" type="sibTrans" cxnId="{89B9F595-B808-204D-8510-5C5C38FDDFB4}">
      <dgm:prSet/>
      <dgm:spPr/>
      <dgm:t>
        <a:bodyPr/>
        <a:lstStyle/>
        <a:p>
          <a:endParaRPr lang="en-US"/>
        </a:p>
      </dgm:t>
    </dgm:pt>
    <dgm:pt modelId="{E13F8B34-88EB-E048-9EBD-803BA314A3C6}">
      <dgm:prSet phldrT="[Text]"/>
      <dgm:spPr>
        <a:solidFill>
          <a:srgbClr val="CCCFD7">
            <a:alpha val="90000"/>
          </a:srgbClr>
        </a:solidFill>
      </dgm:spPr>
      <dgm:t>
        <a:bodyPr tIns="9144" bIns="9144"/>
        <a:lstStyle/>
        <a:p>
          <a:r>
            <a:rPr lang="en-US" dirty="0" smtClean="0"/>
            <a:t>Maximizes </a:t>
          </a:r>
          <a:r>
            <a:rPr lang="en-US" i="1" dirty="0" smtClean="0"/>
            <a:t>sharing</a:t>
          </a:r>
          <a:r>
            <a:rPr lang="en-US" dirty="0" smtClean="0"/>
            <a:t> </a:t>
          </a:r>
          <a:r>
            <a:rPr lang="en-US" i="1" dirty="0" smtClean="0"/>
            <a:t>values. </a:t>
          </a:r>
          <a:r>
            <a:rPr lang="en-US" dirty="0" smtClean="0"/>
            <a:t>Private ownership.</a:t>
          </a:r>
          <a:endParaRPr lang="en-US" i="1" dirty="0"/>
        </a:p>
      </dgm:t>
    </dgm:pt>
    <dgm:pt modelId="{720A4282-EB98-0946-B2BB-03C60B85BE71}" type="parTrans" cxnId="{95B3CA09-4B04-464C-B5DE-2C992B820E28}">
      <dgm:prSet/>
      <dgm:spPr/>
      <dgm:t>
        <a:bodyPr/>
        <a:lstStyle/>
        <a:p>
          <a:endParaRPr lang="en-US"/>
        </a:p>
      </dgm:t>
    </dgm:pt>
    <dgm:pt modelId="{3AC2414D-415E-4E4C-97FA-F8735A40A1CB}" type="sibTrans" cxnId="{95B3CA09-4B04-464C-B5DE-2C992B820E28}">
      <dgm:prSet/>
      <dgm:spPr/>
      <dgm:t>
        <a:bodyPr/>
        <a:lstStyle/>
        <a:p>
          <a:endParaRPr lang="en-US"/>
        </a:p>
      </dgm:t>
    </dgm:pt>
    <dgm:pt modelId="{16313236-4894-F946-AF6A-39554F39CC50}">
      <dgm:prSet phldrT="[Text]"/>
      <dgm:spPr>
        <a:solidFill>
          <a:srgbClr val="FFDE67"/>
        </a:solidFill>
        <a:ln>
          <a:noFill/>
        </a:ln>
      </dgm:spPr>
      <dgm:t>
        <a:bodyPr/>
        <a:lstStyle/>
        <a:p>
          <a:r>
            <a:rPr lang="en-US" dirty="0" smtClean="0">
              <a:solidFill>
                <a:schemeClr val="tx1"/>
              </a:solidFill>
            </a:rPr>
            <a:t>Robo</a:t>
          </a:r>
          <a:br>
            <a:rPr lang="en-US" dirty="0" smtClean="0">
              <a:solidFill>
                <a:schemeClr val="tx1"/>
              </a:solidFill>
            </a:rPr>
          </a:br>
          <a:r>
            <a:rPr lang="en-US" dirty="0" smtClean="0">
              <a:solidFill>
                <a:schemeClr val="tx1"/>
              </a:solidFill>
            </a:rPr>
            <a:t>taxi</a:t>
          </a:r>
          <a:endParaRPr lang="en-US" dirty="0">
            <a:solidFill>
              <a:schemeClr val="tx1"/>
            </a:solidFill>
          </a:endParaRPr>
        </a:p>
      </dgm:t>
    </dgm:pt>
    <dgm:pt modelId="{237C62EA-0B7E-A24D-BFA6-29723C7E6E6C}" type="parTrans" cxnId="{CEE47CB8-7504-864A-B16C-A590DA2D382C}">
      <dgm:prSet/>
      <dgm:spPr/>
      <dgm:t>
        <a:bodyPr/>
        <a:lstStyle/>
        <a:p>
          <a:endParaRPr lang="en-US"/>
        </a:p>
      </dgm:t>
    </dgm:pt>
    <dgm:pt modelId="{3C8025FB-D7BB-5F42-8401-0B9E01DC1D7E}" type="sibTrans" cxnId="{CEE47CB8-7504-864A-B16C-A590DA2D382C}">
      <dgm:prSet/>
      <dgm:spPr/>
      <dgm:t>
        <a:bodyPr/>
        <a:lstStyle/>
        <a:p>
          <a:endParaRPr lang="en-US"/>
        </a:p>
      </dgm:t>
    </dgm:pt>
    <dgm:pt modelId="{2D4996F2-A209-3B41-9B7B-BBCE42F3EF58}">
      <dgm:prSet phldrT="[Text]"/>
      <dgm:spPr/>
      <dgm:t>
        <a:bodyPr tIns="9144" bIns="9144"/>
        <a:lstStyle/>
        <a:p>
          <a:r>
            <a:rPr lang="en-US" dirty="0" smtClean="0"/>
            <a:t>Corporate (or P3) fleets ownership; maximizes </a:t>
          </a:r>
          <a:r>
            <a:rPr lang="en-US" i="1" dirty="0" smtClean="0"/>
            <a:t>vehicle</a:t>
          </a:r>
          <a:r>
            <a:rPr lang="en-US" dirty="0" smtClean="0"/>
            <a:t> </a:t>
          </a:r>
          <a:r>
            <a:rPr lang="en-US" i="1" dirty="0" smtClean="0"/>
            <a:t>flexibility </a:t>
          </a:r>
          <a:r>
            <a:rPr lang="en-US" i="0" dirty="0" smtClean="0"/>
            <a:t>and</a:t>
          </a:r>
          <a:r>
            <a:rPr lang="en-US" i="1" dirty="0" smtClean="0"/>
            <a:t> access flexibility. Maximizes trickle-down </a:t>
          </a:r>
          <a:r>
            <a:rPr lang="en-US" i="0" dirty="0" smtClean="0"/>
            <a:t>potential</a:t>
          </a:r>
          <a:r>
            <a:rPr lang="en-US" i="1" dirty="0" smtClean="0"/>
            <a:t>.</a:t>
          </a:r>
          <a:endParaRPr lang="en-US" i="1" dirty="0"/>
        </a:p>
      </dgm:t>
    </dgm:pt>
    <dgm:pt modelId="{1C3DE79F-F555-EB41-AA36-2643985D5864}" type="parTrans" cxnId="{DA1F5AE4-A65E-D144-A8A9-3781092368F9}">
      <dgm:prSet/>
      <dgm:spPr/>
      <dgm:t>
        <a:bodyPr/>
        <a:lstStyle/>
        <a:p>
          <a:endParaRPr lang="en-US"/>
        </a:p>
      </dgm:t>
    </dgm:pt>
    <dgm:pt modelId="{9612CD82-F09D-764A-8441-A0C1E3E79E28}" type="sibTrans" cxnId="{DA1F5AE4-A65E-D144-A8A9-3781092368F9}">
      <dgm:prSet/>
      <dgm:spPr/>
      <dgm:t>
        <a:bodyPr/>
        <a:lstStyle/>
        <a:p>
          <a:endParaRPr lang="en-US"/>
        </a:p>
      </dgm:t>
    </dgm:pt>
    <dgm:pt modelId="{462B7CF2-1CEA-AC43-A1A7-920DFB3276D7}">
      <dgm:prSet phldrT="[Text]"/>
      <dgm:spPr>
        <a:solidFill>
          <a:srgbClr val="FFDE67"/>
        </a:solidFill>
        <a:ln>
          <a:noFill/>
        </a:ln>
      </dgm:spPr>
      <dgm:t>
        <a:bodyPr/>
        <a:lstStyle/>
        <a:p>
          <a:r>
            <a:rPr lang="en-US" dirty="0" smtClean="0">
              <a:solidFill>
                <a:schemeClr val="tx1"/>
              </a:solidFill>
            </a:rPr>
            <a:t>Mobility</a:t>
          </a:r>
          <a:br>
            <a:rPr lang="en-US" dirty="0" smtClean="0">
              <a:solidFill>
                <a:schemeClr val="tx1"/>
              </a:solidFill>
            </a:rPr>
          </a:br>
          <a:r>
            <a:rPr lang="en-US" dirty="0" smtClean="0">
              <a:solidFill>
                <a:schemeClr val="tx1"/>
              </a:solidFill>
            </a:rPr>
            <a:t>as a Service</a:t>
          </a:r>
          <a:endParaRPr lang="en-US" dirty="0">
            <a:solidFill>
              <a:schemeClr val="tx1"/>
            </a:solidFill>
          </a:endParaRPr>
        </a:p>
      </dgm:t>
    </dgm:pt>
    <dgm:pt modelId="{9C6AE102-9CBF-F94A-82AA-7764B986A1FA}" type="parTrans" cxnId="{85774EB3-CEC2-724E-9D38-943253B05B11}">
      <dgm:prSet/>
      <dgm:spPr/>
      <dgm:t>
        <a:bodyPr/>
        <a:lstStyle/>
        <a:p>
          <a:endParaRPr lang="en-US"/>
        </a:p>
      </dgm:t>
    </dgm:pt>
    <dgm:pt modelId="{B9757E16-D326-8F4F-9DA3-C3B2F63AFCA2}" type="sibTrans" cxnId="{85774EB3-CEC2-724E-9D38-943253B05B11}">
      <dgm:prSet/>
      <dgm:spPr/>
      <dgm:t>
        <a:bodyPr/>
        <a:lstStyle/>
        <a:p>
          <a:endParaRPr lang="en-US"/>
        </a:p>
      </dgm:t>
    </dgm:pt>
    <dgm:pt modelId="{B91E0EA9-136A-494B-9DFE-3AC295F8EBD0}">
      <dgm:prSet phldrT="[Text]"/>
      <dgm:spPr>
        <a:solidFill>
          <a:srgbClr val="FFDE67"/>
        </a:solidFill>
        <a:ln>
          <a:noFill/>
        </a:ln>
      </dgm:spPr>
      <dgm:t>
        <a:bodyPr/>
        <a:lstStyle/>
        <a:p>
          <a:r>
            <a:rPr lang="en-US" dirty="0" smtClean="0">
              <a:solidFill>
                <a:schemeClr val="tx1"/>
              </a:solidFill>
            </a:rPr>
            <a:t>P2P</a:t>
          </a:r>
          <a:br>
            <a:rPr lang="en-US" dirty="0" smtClean="0">
              <a:solidFill>
                <a:schemeClr val="tx1"/>
              </a:solidFill>
            </a:rPr>
          </a:br>
          <a:r>
            <a:rPr lang="en-US" dirty="0" smtClean="0">
              <a:solidFill>
                <a:schemeClr val="tx1"/>
              </a:solidFill>
            </a:rPr>
            <a:t>sharing</a:t>
          </a:r>
          <a:endParaRPr lang="en-US" dirty="0">
            <a:solidFill>
              <a:schemeClr val="tx1"/>
            </a:solidFill>
          </a:endParaRPr>
        </a:p>
      </dgm:t>
    </dgm:pt>
    <dgm:pt modelId="{6F80D296-0684-874B-923D-BDB923BD0A65}" type="parTrans" cxnId="{4DD4D96F-2CD5-A646-9B18-F1417D2B22FE}">
      <dgm:prSet/>
      <dgm:spPr/>
      <dgm:t>
        <a:bodyPr/>
        <a:lstStyle/>
        <a:p>
          <a:endParaRPr lang="en-US"/>
        </a:p>
      </dgm:t>
    </dgm:pt>
    <dgm:pt modelId="{4EE91DE8-5E8A-D14D-BC47-135192B0601F}" type="sibTrans" cxnId="{4DD4D96F-2CD5-A646-9B18-F1417D2B22FE}">
      <dgm:prSet/>
      <dgm:spPr/>
      <dgm:t>
        <a:bodyPr/>
        <a:lstStyle/>
        <a:p>
          <a:endParaRPr lang="en-US"/>
        </a:p>
      </dgm:t>
    </dgm:pt>
    <dgm:pt modelId="{76CB0EFF-9C32-A842-9089-6C4486C0041D}">
      <dgm:prSet phldrT="[Text]"/>
      <dgm:spPr>
        <a:solidFill>
          <a:srgbClr val="FFDE67"/>
        </a:solidFill>
        <a:ln>
          <a:noFill/>
        </a:ln>
      </dgm:spPr>
      <dgm:t>
        <a:bodyPr/>
        <a:lstStyle/>
        <a:p>
          <a:r>
            <a:rPr lang="en-US" dirty="0" smtClean="0">
              <a:solidFill>
                <a:schemeClr val="tx1"/>
              </a:solidFill>
            </a:rPr>
            <a:t>Robo transit</a:t>
          </a:r>
          <a:endParaRPr lang="en-US" dirty="0">
            <a:solidFill>
              <a:schemeClr val="tx1"/>
            </a:solidFill>
          </a:endParaRPr>
        </a:p>
      </dgm:t>
    </dgm:pt>
    <dgm:pt modelId="{55672330-760B-9344-8642-0D0B0A4F0A69}" type="parTrans" cxnId="{D688399B-BB9D-F649-A13F-CDF5087D6F17}">
      <dgm:prSet/>
      <dgm:spPr/>
      <dgm:t>
        <a:bodyPr/>
        <a:lstStyle/>
        <a:p>
          <a:endParaRPr lang="en-US"/>
        </a:p>
      </dgm:t>
    </dgm:pt>
    <dgm:pt modelId="{6B76B2B4-B22A-A640-9B3A-C645CEAA142E}" type="sibTrans" cxnId="{D688399B-BB9D-F649-A13F-CDF5087D6F17}">
      <dgm:prSet/>
      <dgm:spPr/>
      <dgm:t>
        <a:bodyPr/>
        <a:lstStyle/>
        <a:p>
          <a:endParaRPr lang="en-US"/>
        </a:p>
      </dgm:t>
    </dgm:pt>
    <dgm:pt modelId="{782CE28D-823B-7E4C-AC97-E5BDF4AE4AF6}">
      <dgm:prSet phldrT="[Text]"/>
      <dgm:spPr>
        <a:solidFill>
          <a:srgbClr val="CCCFD7"/>
        </a:solidFill>
        <a:ln>
          <a:noFill/>
        </a:ln>
      </dgm:spPr>
      <dgm:t>
        <a:bodyPr tIns="9144" bIns="9144"/>
        <a:lstStyle/>
        <a:p>
          <a:r>
            <a:rPr lang="en-US" dirty="0" smtClean="0">
              <a:solidFill>
                <a:schemeClr val="tx1"/>
              </a:solidFill>
            </a:rPr>
            <a:t>Potential to </a:t>
          </a:r>
          <a:r>
            <a:rPr lang="en-US" i="1" dirty="0" smtClean="0">
              <a:solidFill>
                <a:schemeClr val="tx1"/>
              </a:solidFill>
            </a:rPr>
            <a:t>maximize transportation equity and environmental justice</a:t>
          </a:r>
          <a:r>
            <a:rPr lang="en-US" dirty="0" smtClean="0">
              <a:solidFill>
                <a:schemeClr val="tx1"/>
              </a:solidFill>
            </a:rPr>
            <a:t>. Municipal or P3 ownership. Includes Robo taxi format.</a:t>
          </a:r>
          <a:endParaRPr lang="en-US" dirty="0">
            <a:solidFill>
              <a:schemeClr val="tx1"/>
            </a:solidFill>
          </a:endParaRPr>
        </a:p>
      </dgm:t>
    </dgm:pt>
    <dgm:pt modelId="{1A92623B-D3B4-044E-BF85-387038952542}" type="parTrans" cxnId="{6070ECE1-9CFA-E240-8142-7BDF410CF859}">
      <dgm:prSet/>
      <dgm:spPr/>
      <dgm:t>
        <a:bodyPr/>
        <a:lstStyle/>
        <a:p>
          <a:endParaRPr lang="en-US"/>
        </a:p>
      </dgm:t>
    </dgm:pt>
    <dgm:pt modelId="{C6C697FF-E29A-8945-8E74-B2C787E2119C}" type="sibTrans" cxnId="{6070ECE1-9CFA-E240-8142-7BDF410CF859}">
      <dgm:prSet/>
      <dgm:spPr/>
      <dgm:t>
        <a:bodyPr/>
        <a:lstStyle/>
        <a:p>
          <a:endParaRPr lang="en-US"/>
        </a:p>
      </dgm:t>
    </dgm:pt>
    <dgm:pt modelId="{D0E531DB-9D1C-5F48-98BB-1052A374DA6D}">
      <dgm:prSet phldrT="[Text]"/>
      <dgm:spPr>
        <a:solidFill>
          <a:srgbClr val="CCCFD7"/>
        </a:solidFill>
        <a:ln>
          <a:noFill/>
        </a:ln>
      </dgm:spPr>
      <dgm:t>
        <a:bodyPr/>
        <a:lstStyle/>
        <a:p>
          <a:r>
            <a:rPr lang="en-US" dirty="0" smtClean="0">
              <a:solidFill>
                <a:schemeClr val="tx1"/>
              </a:solidFill>
            </a:rPr>
            <a:t>Maximizes </a:t>
          </a:r>
          <a:r>
            <a:rPr lang="en-US" i="1" dirty="0" smtClean="0"/>
            <a:t>ride flexibility. Minimizes cost</a:t>
          </a:r>
          <a:r>
            <a:rPr lang="en-US" i="0" dirty="0" smtClean="0"/>
            <a:t>. </a:t>
          </a:r>
          <a:r>
            <a:rPr lang="en-US" dirty="0" smtClean="0"/>
            <a:t>Hybrid ownership.</a:t>
          </a:r>
          <a:endParaRPr lang="en-US" dirty="0">
            <a:solidFill>
              <a:schemeClr val="tx1"/>
            </a:solidFill>
          </a:endParaRPr>
        </a:p>
      </dgm:t>
    </dgm:pt>
    <dgm:pt modelId="{E3324810-59A6-DB44-BA9F-D4DE6F06EAC6}" type="parTrans" cxnId="{1FEDB7AA-668E-384F-B46E-EC76FB2D869D}">
      <dgm:prSet/>
      <dgm:spPr/>
      <dgm:t>
        <a:bodyPr/>
        <a:lstStyle/>
        <a:p>
          <a:endParaRPr lang="en-US"/>
        </a:p>
      </dgm:t>
    </dgm:pt>
    <dgm:pt modelId="{F5979781-2B18-CC4D-B773-CE1DCB140B51}" type="sibTrans" cxnId="{1FEDB7AA-668E-384F-B46E-EC76FB2D869D}">
      <dgm:prSet/>
      <dgm:spPr/>
      <dgm:t>
        <a:bodyPr/>
        <a:lstStyle/>
        <a:p>
          <a:endParaRPr lang="en-US"/>
        </a:p>
      </dgm:t>
    </dgm:pt>
    <dgm:pt modelId="{9BFAF656-0E9F-0940-A08D-17C2D7840D23}">
      <dgm:prSet phldrT="[Text]" custScaleX="123592"/>
      <dgm:spPr>
        <a:solidFill>
          <a:srgbClr val="CCCFD7"/>
        </a:solidFill>
      </dgm:spPr>
      <dgm:t>
        <a:bodyPr tIns="9144" bIns="9144"/>
        <a:lstStyle/>
        <a:p>
          <a:r>
            <a:rPr lang="en-US" dirty="0" smtClean="0"/>
            <a:t>P2P sharing, Robo transit, Robo taxi would be subsets.</a:t>
          </a:r>
          <a:endParaRPr lang="en-US" dirty="0">
            <a:solidFill>
              <a:schemeClr val="tx1"/>
            </a:solidFill>
          </a:endParaRPr>
        </a:p>
      </dgm:t>
    </dgm:pt>
    <dgm:pt modelId="{D221EE3E-38FB-0944-A0E1-CBEB8D29A12E}" type="parTrans" cxnId="{05BE9057-E168-A547-90C4-4106E818701F}">
      <dgm:prSet/>
      <dgm:spPr/>
      <dgm:t>
        <a:bodyPr/>
        <a:lstStyle/>
        <a:p>
          <a:endParaRPr lang="en-US"/>
        </a:p>
      </dgm:t>
    </dgm:pt>
    <dgm:pt modelId="{14D161F3-2146-4340-B54D-D0C3DFBE37EB}" type="sibTrans" cxnId="{05BE9057-E168-A547-90C4-4106E818701F}">
      <dgm:prSet/>
      <dgm:spPr/>
      <dgm:t>
        <a:bodyPr/>
        <a:lstStyle/>
        <a:p>
          <a:endParaRPr lang="en-US"/>
        </a:p>
      </dgm:t>
    </dgm:pt>
    <dgm:pt modelId="{863989A2-4572-F147-807F-50F9FDCA5E6B}" type="pres">
      <dgm:prSet presAssocID="{3ABC89C5-3CDA-614B-B7CA-806F031135BD}" presName="Name0" presStyleCnt="0">
        <dgm:presLayoutVars>
          <dgm:dir/>
          <dgm:animLvl val="lvl"/>
          <dgm:resizeHandles val="exact"/>
        </dgm:presLayoutVars>
      </dgm:prSet>
      <dgm:spPr/>
      <dgm:t>
        <a:bodyPr/>
        <a:lstStyle/>
        <a:p>
          <a:endParaRPr lang="en-US"/>
        </a:p>
      </dgm:t>
    </dgm:pt>
    <dgm:pt modelId="{559B1B38-20DC-CA4A-854D-186201B13DB8}" type="pres">
      <dgm:prSet presAssocID="{EE92D20C-7238-A141-885E-655007C927AF}" presName="linNode" presStyleCnt="0"/>
      <dgm:spPr/>
    </dgm:pt>
    <dgm:pt modelId="{38E1C355-A0F8-4349-9D2D-7EDCD66E24CC}" type="pres">
      <dgm:prSet presAssocID="{EE92D20C-7238-A141-885E-655007C927AF}" presName="parentText" presStyleLbl="node1" presStyleIdx="0" presStyleCnt="6" custScaleX="58273">
        <dgm:presLayoutVars>
          <dgm:chMax val="1"/>
          <dgm:bulletEnabled val="1"/>
        </dgm:presLayoutVars>
      </dgm:prSet>
      <dgm:spPr/>
      <dgm:t>
        <a:bodyPr/>
        <a:lstStyle/>
        <a:p>
          <a:endParaRPr lang="en-US"/>
        </a:p>
      </dgm:t>
    </dgm:pt>
    <dgm:pt modelId="{86806EF2-2C72-C04F-8DD5-DEA049D695F9}" type="pres">
      <dgm:prSet presAssocID="{EE92D20C-7238-A141-885E-655007C927AF}" presName="descendantText" presStyleLbl="alignAccFollowNode1" presStyleIdx="0" presStyleCnt="6" custScaleX="123592">
        <dgm:presLayoutVars>
          <dgm:bulletEnabled val="1"/>
        </dgm:presLayoutVars>
      </dgm:prSet>
      <dgm:spPr/>
      <dgm:t>
        <a:bodyPr/>
        <a:lstStyle/>
        <a:p>
          <a:endParaRPr lang="en-US"/>
        </a:p>
      </dgm:t>
    </dgm:pt>
    <dgm:pt modelId="{484A60A3-B464-3E4E-A031-8841FB3EA337}" type="pres">
      <dgm:prSet presAssocID="{F4A95420-292A-1B49-8A4A-5619CBF205E2}" presName="sp" presStyleCnt="0"/>
      <dgm:spPr/>
    </dgm:pt>
    <dgm:pt modelId="{C84AEAA7-697C-B54C-AAA1-9A58EA7DCF3B}" type="pres">
      <dgm:prSet presAssocID="{A9426693-C6CA-A840-A9B2-2D5723235B15}" presName="linNode" presStyleCnt="0"/>
      <dgm:spPr/>
    </dgm:pt>
    <dgm:pt modelId="{E36469FE-56AC-C94A-84C2-3D340F6FF354}" type="pres">
      <dgm:prSet presAssocID="{A9426693-C6CA-A840-A9B2-2D5723235B15}" presName="parentText" presStyleLbl="node1" presStyleIdx="1" presStyleCnt="6" custScaleX="58273">
        <dgm:presLayoutVars>
          <dgm:chMax val="1"/>
          <dgm:bulletEnabled val="1"/>
        </dgm:presLayoutVars>
      </dgm:prSet>
      <dgm:spPr/>
      <dgm:t>
        <a:bodyPr/>
        <a:lstStyle/>
        <a:p>
          <a:endParaRPr lang="en-US"/>
        </a:p>
      </dgm:t>
    </dgm:pt>
    <dgm:pt modelId="{7A1537F1-56A4-6449-B0F4-04B688786486}" type="pres">
      <dgm:prSet presAssocID="{A9426693-C6CA-A840-A9B2-2D5723235B15}" presName="descendantText" presStyleLbl="alignAccFollowNode1" presStyleIdx="1" presStyleCnt="6" custScaleX="123592">
        <dgm:presLayoutVars>
          <dgm:bulletEnabled val="1"/>
        </dgm:presLayoutVars>
      </dgm:prSet>
      <dgm:spPr/>
      <dgm:t>
        <a:bodyPr/>
        <a:lstStyle/>
        <a:p>
          <a:endParaRPr lang="en-US"/>
        </a:p>
      </dgm:t>
    </dgm:pt>
    <dgm:pt modelId="{0DA1EC6C-8E7F-4E4F-A52F-70E804FA1DC6}" type="pres">
      <dgm:prSet presAssocID="{C659CD66-43EE-444D-8468-62C3B7A5280E}" presName="sp" presStyleCnt="0"/>
      <dgm:spPr/>
    </dgm:pt>
    <dgm:pt modelId="{20D6A903-FB10-1A43-8B95-0718483174B3}" type="pres">
      <dgm:prSet presAssocID="{462B7CF2-1CEA-AC43-A1A7-920DFB3276D7}" presName="linNode" presStyleCnt="0"/>
      <dgm:spPr/>
    </dgm:pt>
    <dgm:pt modelId="{2B8C9AE5-16E4-EE4D-B779-137C14C45E66}" type="pres">
      <dgm:prSet presAssocID="{462B7CF2-1CEA-AC43-A1A7-920DFB3276D7}" presName="parentText" presStyleLbl="node1" presStyleIdx="2" presStyleCnt="6" custScaleX="58273">
        <dgm:presLayoutVars>
          <dgm:chMax val="1"/>
          <dgm:bulletEnabled val="1"/>
        </dgm:presLayoutVars>
      </dgm:prSet>
      <dgm:spPr/>
      <dgm:t>
        <a:bodyPr/>
        <a:lstStyle/>
        <a:p>
          <a:endParaRPr lang="en-US"/>
        </a:p>
      </dgm:t>
    </dgm:pt>
    <dgm:pt modelId="{23F1E7EE-91A7-DF41-BEE4-9C6FBD289772}" type="pres">
      <dgm:prSet presAssocID="{462B7CF2-1CEA-AC43-A1A7-920DFB3276D7}" presName="descendantText" presStyleLbl="alignAccFollowNode1" presStyleIdx="2" presStyleCnt="6" custScaleX="123592">
        <dgm:presLayoutVars>
          <dgm:bulletEnabled val="1"/>
        </dgm:presLayoutVars>
      </dgm:prSet>
      <dgm:spPr/>
      <dgm:t>
        <a:bodyPr/>
        <a:lstStyle/>
        <a:p>
          <a:endParaRPr lang="en-US"/>
        </a:p>
      </dgm:t>
    </dgm:pt>
    <dgm:pt modelId="{A6F86736-634B-284F-9E2E-229FA00AD715}" type="pres">
      <dgm:prSet presAssocID="{B9757E16-D326-8F4F-9DA3-C3B2F63AFCA2}" presName="sp" presStyleCnt="0"/>
      <dgm:spPr/>
    </dgm:pt>
    <dgm:pt modelId="{BB183F7E-8ED1-1C40-B01D-B7D5F0E86839}" type="pres">
      <dgm:prSet presAssocID="{B91E0EA9-136A-494B-9DFE-3AC295F8EBD0}" presName="linNode" presStyleCnt="0"/>
      <dgm:spPr/>
    </dgm:pt>
    <dgm:pt modelId="{FBDE0817-162D-CC4D-9D5E-F0BAA873C5FF}" type="pres">
      <dgm:prSet presAssocID="{B91E0EA9-136A-494B-9DFE-3AC295F8EBD0}" presName="parentText" presStyleLbl="node1" presStyleIdx="3" presStyleCnt="6" custScaleX="58273">
        <dgm:presLayoutVars>
          <dgm:chMax val="1"/>
          <dgm:bulletEnabled val="1"/>
        </dgm:presLayoutVars>
      </dgm:prSet>
      <dgm:spPr/>
      <dgm:t>
        <a:bodyPr/>
        <a:lstStyle/>
        <a:p>
          <a:endParaRPr lang="en-US"/>
        </a:p>
      </dgm:t>
    </dgm:pt>
    <dgm:pt modelId="{ECED2F58-0AAA-294E-A85B-AFF416C4CBBD}" type="pres">
      <dgm:prSet presAssocID="{B91E0EA9-136A-494B-9DFE-3AC295F8EBD0}" presName="descendantText" presStyleLbl="alignAccFollowNode1" presStyleIdx="3" presStyleCnt="6" custScaleX="123592">
        <dgm:presLayoutVars>
          <dgm:bulletEnabled val="1"/>
        </dgm:presLayoutVars>
      </dgm:prSet>
      <dgm:spPr/>
      <dgm:t>
        <a:bodyPr/>
        <a:lstStyle/>
        <a:p>
          <a:endParaRPr lang="en-US"/>
        </a:p>
      </dgm:t>
    </dgm:pt>
    <dgm:pt modelId="{2F0C1FB0-D8F7-254F-B788-20A87F95099D}" type="pres">
      <dgm:prSet presAssocID="{4EE91DE8-5E8A-D14D-BC47-135192B0601F}" presName="sp" presStyleCnt="0"/>
      <dgm:spPr/>
    </dgm:pt>
    <dgm:pt modelId="{94625DD6-B5E0-4F4B-AC6A-5AC2BE745967}" type="pres">
      <dgm:prSet presAssocID="{76CB0EFF-9C32-A842-9089-6C4486C0041D}" presName="linNode" presStyleCnt="0"/>
      <dgm:spPr/>
    </dgm:pt>
    <dgm:pt modelId="{A3B5ED55-549D-B748-B915-AD7FAF47F534}" type="pres">
      <dgm:prSet presAssocID="{76CB0EFF-9C32-A842-9089-6C4486C0041D}" presName="parentText" presStyleLbl="node1" presStyleIdx="4" presStyleCnt="6" custScaleX="58273">
        <dgm:presLayoutVars>
          <dgm:chMax val="1"/>
          <dgm:bulletEnabled val="1"/>
        </dgm:presLayoutVars>
      </dgm:prSet>
      <dgm:spPr/>
      <dgm:t>
        <a:bodyPr/>
        <a:lstStyle/>
        <a:p>
          <a:endParaRPr lang="en-US"/>
        </a:p>
      </dgm:t>
    </dgm:pt>
    <dgm:pt modelId="{5E6AF4D9-5C0D-F04C-96F5-3F5970178B22}" type="pres">
      <dgm:prSet presAssocID="{76CB0EFF-9C32-A842-9089-6C4486C0041D}" presName="descendantText" presStyleLbl="alignAccFollowNode1" presStyleIdx="4" presStyleCnt="6" custScaleX="123592">
        <dgm:presLayoutVars>
          <dgm:bulletEnabled val="1"/>
        </dgm:presLayoutVars>
      </dgm:prSet>
      <dgm:spPr/>
      <dgm:t>
        <a:bodyPr/>
        <a:lstStyle/>
        <a:p>
          <a:endParaRPr lang="en-US"/>
        </a:p>
      </dgm:t>
    </dgm:pt>
    <dgm:pt modelId="{24C3F6EE-99BE-F14C-A98C-357E6BD7BFF4}" type="pres">
      <dgm:prSet presAssocID="{6B76B2B4-B22A-A640-9B3A-C645CEAA142E}" presName="sp" presStyleCnt="0"/>
      <dgm:spPr/>
    </dgm:pt>
    <dgm:pt modelId="{3854E9C3-DD7F-A74E-B1F1-57E6567C8BDF}" type="pres">
      <dgm:prSet presAssocID="{16313236-4894-F946-AF6A-39554F39CC50}" presName="linNode" presStyleCnt="0"/>
      <dgm:spPr/>
    </dgm:pt>
    <dgm:pt modelId="{B56C21D7-537A-724A-BBBF-ED212E4F54D9}" type="pres">
      <dgm:prSet presAssocID="{16313236-4894-F946-AF6A-39554F39CC50}" presName="parentText" presStyleLbl="node1" presStyleIdx="5" presStyleCnt="6" custScaleX="58273">
        <dgm:presLayoutVars>
          <dgm:chMax val="1"/>
          <dgm:bulletEnabled val="1"/>
        </dgm:presLayoutVars>
      </dgm:prSet>
      <dgm:spPr/>
      <dgm:t>
        <a:bodyPr/>
        <a:lstStyle/>
        <a:p>
          <a:endParaRPr lang="en-US"/>
        </a:p>
      </dgm:t>
    </dgm:pt>
    <dgm:pt modelId="{39F87F74-C2CA-024B-B611-52F12A06D582}" type="pres">
      <dgm:prSet presAssocID="{16313236-4894-F946-AF6A-39554F39CC50}" presName="descendantText" presStyleLbl="alignAccFollowNode1" presStyleIdx="5" presStyleCnt="6" custScaleX="123592">
        <dgm:presLayoutVars>
          <dgm:bulletEnabled val="1"/>
        </dgm:presLayoutVars>
      </dgm:prSet>
      <dgm:spPr/>
      <dgm:t>
        <a:bodyPr/>
        <a:lstStyle/>
        <a:p>
          <a:endParaRPr lang="en-US"/>
        </a:p>
      </dgm:t>
    </dgm:pt>
  </dgm:ptLst>
  <dgm:cxnLst>
    <dgm:cxn modelId="{23425A0D-ADB9-3443-AA74-6E8A5D3E3F34}" type="presOf" srcId="{D0E531DB-9D1C-5F48-98BB-1052A374DA6D}" destId="{23F1E7EE-91A7-DF41-BEE4-9C6FBD289772}" srcOrd="0" destOrd="0" presId="urn:microsoft.com/office/officeart/2005/8/layout/vList5"/>
    <dgm:cxn modelId="{CFD27016-EDC9-114B-8F80-54749F816C97}" srcId="{3ABC89C5-3CDA-614B-B7CA-806F031135BD}" destId="{A9426693-C6CA-A840-A9B2-2D5723235B15}" srcOrd="1" destOrd="0" parTransId="{11CE9C21-F7B8-2246-ACFC-35DC418055E3}" sibTransId="{C659CD66-43EE-444D-8468-62C3B7A5280E}"/>
    <dgm:cxn modelId="{DA1F5AE4-A65E-D144-A8A9-3781092368F9}" srcId="{16313236-4894-F946-AF6A-39554F39CC50}" destId="{2D4996F2-A209-3B41-9B7B-BBCE42F3EF58}" srcOrd="0" destOrd="0" parTransId="{1C3DE79F-F555-EB41-AA36-2643985D5864}" sibTransId="{9612CD82-F09D-764A-8441-A0C1E3E79E28}"/>
    <dgm:cxn modelId="{19692F3D-3A08-FC48-B820-7BD38369144A}" type="presOf" srcId="{EE92D20C-7238-A141-885E-655007C927AF}" destId="{38E1C355-A0F8-4349-9D2D-7EDCD66E24CC}" srcOrd="0" destOrd="0" presId="urn:microsoft.com/office/officeart/2005/8/layout/vList5"/>
    <dgm:cxn modelId="{B72E4FCF-6172-EE41-87E4-025017606E4C}" type="presOf" srcId="{782CE28D-823B-7E4C-AC97-E5BDF4AE4AF6}" destId="{5E6AF4D9-5C0D-F04C-96F5-3F5970178B22}" srcOrd="0" destOrd="0" presId="urn:microsoft.com/office/officeart/2005/8/layout/vList5"/>
    <dgm:cxn modelId="{89B9F595-B808-204D-8510-5C5C38FDDFB4}" srcId="{A9426693-C6CA-A840-A9B2-2D5723235B15}" destId="{8D0F7FF4-6EAE-784F-A8CB-DE693143DCBB}" srcOrd="0" destOrd="0" parTransId="{A6B19CEA-0B2A-D14B-878A-3F53FAF6B255}" sibTransId="{D4E78290-794B-AC47-BFFC-EABC0BB87A28}"/>
    <dgm:cxn modelId="{6070ECE1-9CFA-E240-8142-7BDF410CF859}" srcId="{76CB0EFF-9C32-A842-9089-6C4486C0041D}" destId="{782CE28D-823B-7E4C-AC97-E5BDF4AE4AF6}" srcOrd="0" destOrd="0" parTransId="{1A92623B-D3B4-044E-BF85-387038952542}" sibTransId="{C6C697FF-E29A-8945-8E74-B2C787E2119C}"/>
    <dgm:cxn modelId="{D688399B-BB9D-F649-A13F-CDF5087D6F17}" srcId="{3ABC89C5-3CDA-614B-B7CA-806F031135BD}" destId="{76CB0EFF-9C32-A842-9089-6C4486C0041D}" srcOrd="4" destOrd="0" parTransId="{55672330-760B-9344-8642-0D0B0A4F0A69}" sibTransId="{6B76B2B4-B22A-A640-9B3A-C645CEAA142E}"/>
    <dgm:cxn modelId="{2CF6ABF2-BF34-164D-AB64-1C8002721622}" type="presOf" srcId="{9BFAF656-0E9F-0940-A08D-17C2D7840D23}" destId="{23F1E7EE-91A7-DF41-BEE4-9C6FBD289772}" srcOrd="0" destOrd="1" presId="urn:microsoft.com/office/officeart/2005/8/layout/vList5"/>
    <dgm:cxn modelId="{510F2815-715B-354D-B832-10082BDE5AD1}" type="presOf" srcId="{186BB15D-BE0D-A846-BC9F-74D5578E8875}" destId="{86806EF2-2C72-C04F-8DD5-DEA049D695F9}" srcOrd="0" destOrd="0" presId="urn:microsoft.com/office/officeart/2005/8/layout/vList5"/>
    <dgm:cxn modelId="{85774EB3-CEC2-724E-9D38-943253B05B11}" srcId="{3ABC89C5-3CDA-614B-B7CA-806F031135BD}" destId="{462B7CF2-1CEA-AC43-A1A7-920DFB3276D7}" srcOrd="2" destOrd="0" parTransId="{9C6AE102-9CBF-F94A-82AA-7764B986A1FA}" sibTransId="{B9757E16-D326-8F4F-9DA3-C3B2F63AFCA2}"/>
    <dgm:cxn modelId="{ABFA7401-7F59-AF4D-A89B-8A3FD7234B1E}" type="presOf" srcId="{B91E0EA9-136A-494B-9DFE-3AC295F8EBD0}" destId="{FBDE0817-162D-CC4D-9D5E-F0BAA873C5FF}" srcOrd="0" destOrd="0" presId="urn:microsoft.com/office/officeart/2005/8/layout/vList5"/>
    <dgm:cxn modelId="{39D9B247-D2FB-FA42-8043-8526D4A9FD1E}" type="presOf" srcId="{462B7CF2-1CEA-AC43-A1A7-920DFB3276D7}" destId="{2B8C9AE5-16E4-EE4D-B779-137C14C45E66}" srcOrd="0" destOrd="0" presId="urn:microsoft.com/office/officeart/2005/8/layout/vList5"/>
    <dgm:cxn modelId="{05BE9057-E168-A547-90C4-4106E818701F}" srcId="{462B7CF2-1CEA-AC43-A1A7-920DFB3276D7}" destId="{9BFAF656-0E9F-0940-A08D-17C2D7840D23}" srcOrd="1" destOrd="0" parTransId="{D221EE3E-38FB-0944-A0E1-CBEB8D29A12E}" sibTransId="{14D161F3-2146-4340-B54D-D0C3DFBE37EB}"/>
    <dgm:cxn modelId="{BF0D82E6-41C5-294B-A832-00986E6629C8}" type="presOf" srcId="{8D0F7FF4-6EAE-784F-A8CB-DE693143DCBB}" destId="{7A1537F1-56A4-6449-B0F4-04B688786486}" srcOrd="0" destOrd="0" presId="urn:microsoft.com/office/officeart/2005/8/layout/vList5"/>
    <dgm:cxn modelId="{1FEDB7AA-668E-384F-B46E-EC76FB2D869D}" srcId="{462B7CF2-1CEA-AC43-A1A7-920DFB3276D7}" destId="{D0E531DB-9D1C-5F48-98BB-1052A374DA6D}" srcOrd="0" destOrd="0" parTransId="{E3324810-59A6-DB44-BA9F-D4DE6F06EAC6}" sibTransId="{F5979781-2B18-CC4D-B773-CE1DCB140B51}"/>
    <dgm:cxn modelId="{8E26DBA5-24A5-8D4E-8108-41776F18A28A}" type="presOf" srcId="{A9426693-C6CA-A840-A9B2-2D5723235B15}" destId="{E36469FE-56AC-C94A-84C2-3D340F6FF354}" srcOrd="0" destOrd="0" presId="urn:microsoft.com/office/officeart/2005/8/layout/vList5"/>
    <dgm:cxn modelId="{CEE47CB8-7504-864A-B16C-A590DA2D382C}" srcId="{3ABC89C5-3CDA-614B-B7CA-806F031135BD}" destId="{16313236-4894-F946-AF6A-39554F39CC50}" srcOrd="5" destOrd="0" parTransId="{237C62EA-0B7E-A24D-BFA6-29723C7E6E6C}" sibTransId="{3C8025FB-D7BB-5F42-8401-0B9E01DC1D7E}"/>
    <dgm:cxn modelId="{A36FEA09-C61B-D240-A5D5-AE67F3A95FCE}" type="presOf" srcId="{3ABC89C5-3CDA-614B-B7CA-806F031135BD}" destId="{863989A2-4572-F147-807F-50F9FDCA5E6B}" srcOrd="0" destOrd="0" presId="urn:microsoft.com/office/officeart/2005/8/layout/vList5"/>
    <dgm:cxn modelId="{A3FD04F3-EA55-F54E-B1C0-2860613ED4DC}" type="presOf" srcId="{16313236-4894-F946-AF6A-39554F39CC50}" destId="{B56C21D7-537A-724A-BBBF-ED212E4F54D9}" srcOrd="0" destOrd="0" presId="urn:microsoft.com/office/officeart/2005/8/layout/vList5"/>
    <dgm:cxn modelId="{5E6D45FB-A1CD-F043-9FE0-49752086B4CD}" type="presOf" srcId="{E13F8B34-88EB-E048-9EBD-803BA314A3C6}" destId="{ECED2F58-0AAA-294E-A85B-AFF416C4CBBD}" srcOrd="0" destOrd="0" presId="urn:microsoft.com/office/officeart/2005/8/layout/vList5"/>
    <dgm:cxn modelId="{6E35B663-0C41-C64D-BC46-AF9169646AB5}" srcId="{3ABC89C5-3CDA-614B-B7CA-806F031135BD}" destId="{EE92D20C-7238-A141-885E-655007C927AF}" srcOrd="0" destOrd="0" parTransId="{5EBCFA3A-C8E9-A447-B4D2-1AE11460F789}" sibTransId="{F4A95420-292A-1B49-8A4A-5619CBF205E2}"/>
    <dgm:cxn modelId="{95B3CA09-4B04-464C-B5DE-2C992B820E28}" srcId="{B91E0EA9-136A-494B-9DFE-3AC295F8EBD0}" destId="{E13F8B34-88EB-E048-9EBD-803BA314A3C6}" srcOrd="0" destOrd="0" parTransId="{720A4282-EB98-0946-B2BB-03C60B85BE71}" sibTransId="{3AC2414D-415E-4E4C-97FA-F8735A40A1CB}"/>
    <dgm:cxn modelId="{4DD4D96F-2CD5-A646-9B18-F1417D2B22FE}" srcId="{3ABC89C5-3CDA-614B-B7CA-806F031135BD}" destId="{B91E0EA9-136A-494B-9DFE-3AC295F8EBD0}" srcOrd="3" destOrd="0" parTransId="{6F80D296-0684-874B-923D-BDB923BD0A65}" sibTransId="{4EE91DE8-5E8A-D14D-BC47-135192B0601F}"/>
    <dgm:cxn modelId="{6B54F953-9AA0-B344-80BE-51A80FCFD92A}" type="presOf" srcId="{2D4996F2-A209-3B41-9B7B-BBCE42F3EF58}" destId="{39F87F74-C2CA-024B-B611-52F12A06D582}" srcOrd="0" destOrd="0" presId="urn:microsoft.com/office/officeart/2005/8/layout/vList5"/>
    <dgm:cxn modelId="{01F54928-0663-A34E-8335-E229024807D3}" type="presOf" srcId="{76CB0EFF-9C32-A842-9089-6C4486C0041D}" destId="{A3B5ED55-549D-B748-B915-AD7FAF47F534}" srcOrd="0" destOrd="0" presId="urn:microsoft.com/office/officeart/2005/8/layout/vList5"/>
    <dgm:cxn modelId="{FB7DFA56-6E92-4C4E-9857-F679E52C1CBF}" srcId="{EE92D20C-7238-A141-885E-655007C927AF}" destId="{186BB15D-BE0D-A846-BC9F-74D5578E8875}" srcOrd="0" destOrd="0" parTransId="{49D3061A-043F-AC41-B813-4636BD98FF12}" sibTransId="{D052A346-E7B4-BD4C-8CDA-6DD7CBF60D62}"/>
    <dgm:cxn modelId="{CCB43CEA-35E6-034E-B582-CF159BC611DF}" type="presParOf" srcId="{863989A2-4572-F147-807F-50F9FDCA5E6B}" destId="{559B1B38-20DC-CA4A-854D-186201B13DB8}" srcOrd="0" destOrd="0" presId="urn:microsoft.com/office/officeart/2005/8/layout/vList5"/>
    <dgm:cxn modelId="{96A932F5-6940-7041-A523-4F2D8D137697}" type="presParOf" srcId="{559B1B38-20DC-CA4A-854D-186201B13DB8}" destId="{38E1C355-A0F8-4349-9D2D-7EDCD66E24CC}" srcOrd="0" destOrd="0" presId="urn:microsoft.com/office/officeart/2005/8/layout/vList5"/>
    <dgm:cxn modelId="{AA886078-06CB-C84B-A723-29283199E6B6}" type="presParOf" srcId="{559B1B38-20DC-CA4A-854D-186201B13DB8}" destId="{86806EF2-2C72-C04F-8DD5-DEA049D695F9}" srcOrd="1" destOrd="0" presId="urn:microsoft.com/office/officeart/2005/8/layout/vList5"/>
    <dgm:cxn modelId="{922725C7-4AA4-824C-A7C8-CD3C86CDF168}" type="presParOf" srcId="{863989A2-4572-F147-807F-50F9FDCA5E6B}" destId="{484A60A3-B464-3E4E-A031-8841FB3EA337}" srcOrd="1" destOrd="0" presId="urn:microsoft.com/office/officeart/2005/8/layout/vList5"/>
    <dgm:cxn modelId="{719A08F2-7361-2D41-94D9-379622EAE59E}" type="presParOf" srcId="{863989A2-4572-F147-807F-50F9FDCA5E6B}" destId="{C84AEAA7-697C-B54C-AAA1-9A58EA7DCF3B}" srcOrd="2" destOrd="0" presId="urn:microsoft.com/office/officeart/2005/8/layout/vList5"/>
    <dgm:cxn modelId="{36E8E311-8E95-AD41-A7F0-68B91BD3211A}" type="presParOf" srcId="{C84AEAA7-697C-B54C-AAA1-9A58EA7DCF3B}" destId="{E36469FE-56AC-C94A-84C2-3D340F6FF354}" srcOrd="0" destOrd="0" presId="urn:microsoft.com/office/officeart/2005/8/layout/vList5"/>
    <dgm:cxn modelId="{656154D3-A2E8-E04E-B88D-7EA24218AF73}" type="presParOf" srcId="{C84AEAA7-697C-B54C-AAA1-9A58EA7DCF3B}" destId="{7A1537F1-56A4-6449-B0F4-04B688786486}" srcOrd="1" destOrd="0" presId="urn:microsoft.com/office/officeart/2005/8/layout/vList5"/>
    <dgm:cxn modelId="{48ED55EA-E064-0B41-B5FE-C651443B6B25}" type="presParOf" srcId="{863989A2-4572-F147-807F-50F9FDCA5E6B}" destId="{0DA1EC6C-8E7F-4E4F-A52F-70E804FA1DC6}" srcOrd="3" destOrd="0" presId="urn:microsoft.com/office/officeart/2005/8/layout/vList5"/>
    <dgm:cxn modelId="{DB453481-FD47-3B42-8E46-82E749881987}" type="presParOf" srcId="{863989A2-4572-F147-807F-50F9FDCA5E6B}" destId="{20D6A903-FB10-1A43-8B95-0718483174B3}" srcOrd="4" destOrd="0" presId="urn:microsoft.com/office/officeart/2005/8/layout/vList5"/>
    <dgm:cxn modelId="{64B025E2-CCAD-6143-9203-D310EDBDFBE2}" type="presParOf" srcId="{20D6A903-FB10-1A43-8B95-0718483174B3}" destId="{2B8C9AE5-16E4-EE4D-B779-137C14C45E66}" srcOrd="0" destOrd="0" presId="urn:microsoft.com/office/officeart/2005/8/layout/vList5"/>
    <dgm:cxn modelId="{CE7A5F54-88C4-AB4D-93FE-B9189299039D}" type="presParOf" srcId="{20D6A903-FB10-1A43-8B95-0718483174B3}" destId="{23F1E7EE-91A7-DF41-BEE4-9C6FBD289772}" srcOrd="1" destOrd="0" presId="urn:microsoft.com/office/officeart/2005/8/layout/vList5"/>
    <dgm:cxn modelId="{90F12786-28D8-6A49-B9F8-DC63133BFCB7}" type="presParOf" srcId="{863989A2-4572-F147-807F-50F9FDCA5E6B}" destId="{A6F86736-634B-284F-9E2E-229FA00AD715}" srcOrd="5" destOrd="0" presId="urn:microsoft.com/office/officeart/2005/8/layout/vList5"/>
    <dgm:cxn modelId="{4C3529E4-BE54-064B-82C9-AE68D51B53DE}" type="presParOf" srcId="{863989A2-4572-F147-807F-50F9FDCA5E6B}" destId="{BB183F7E-8ED1-1C40-B01D-B7D5F0E86839}" srcOrd="6" destOrd="0" presId="urn:microsoft.com/office/officeart/2005/8/layout/vList5"/>
    <dgm:cxn modelId="{B3A479E5-2D5F-0149-972E-19F980B592F0}" type="presParOf" srcId="{BB183F7E-8ED1-1C40-B01D-B7D5F0E86839}" destId="{FBDE0817-162D-CC4D-9D5E-F0BAA873C5FF}" srcOrd="0" destOrd="0" presId="urn:microsoft.com/office/officeart/2005/8/layout/vList5"/>
    <dgm:cxn modelId="{6FB82E26-D0C7-8D4B-B153-BB2BE71652AD}" type="presParOf" srcId="{BB183F7E-8ED1-1C40-B01D-B7D5F0E86839}" destId="{ECED2F58-0AAA-294E-A85B-AFF416C4CBBD}" srcOrd="1" destOrd="0" presId="urn:microsoft.com/office/officeart/2005/8/layout/vList5"/>
    <dgm:cxn modelId="{B86F2633-C4FA-CB46-9398-C81F40163F3E}" type="presParOf" srcId="{863989A2-4572-F147-807F-50F9FDCA5E6B}" destId="{2F0C1FB0-D8F7-254F-B788-20A87F95099D}" srcOrd="7" destOrd="0" presId="urn:microsoft.com/office/officeart/2005/8/layout/vList5"/>
    <dgm:cxn modelId="{D69AB9AC-C14F-584F-A1EE-B5A420E90123}" type="presParOf" srcId="{863989A2-4572-F147-807F-50F9FDCA5E6B}" destId="{94625DD6-B5E0-4F4B-AC6A-5AC2BE745967}" srcOrd="8" destOrd="0" presId="urn:microsoft.com/office/officeart/2005/8/layout/vList5"/>
    <dgm:cxn modelId="{F8DDEE50-EFC9-7C42-B6C2-1ECC209381FC}" type="presParOf" srcId="{94625DD6-B5E0-4F4B-AC6A-5AC2BE745967}" destId="{A3B5ED55-549D-B748-B915-AD7FAF47F534}" srcOrd="0" destOrd="0" presId="urn:microsoft.com/office/officeart/2005/8/layout/vList5"/>
    <dgm:cxn modelId="{906D0521-309B-CB45-9C7B-D9C7F6A292CF}" type="presParOf" srcId="{94625DD6-B5E0-4F4B-AC6A-5AC2BE745967}" destId="{5E6AF4D9-5C0D-F04C-96F5-3F5970178B22}" srcOrd="1" destOrd="0" presId="urn:microsoft.com/office/officeart/2005/8/layout/vList5"/>
    <dgm:cxn modelId="{0CD1F9F4-1922-5446-904B-6F3823C7D68C}" type="presParOf" srcId="{863989A2-4572-F147-807F-50F9FDCA5E6B}" destId="{24C3F6EE-99BE-F14C-A98C-357E6BD7BFF4}" srcOrd="9" destOrd="0" presId="urn:microsoft.com/office/officeart/2005/8/layout/vList5"/>
    <dgm:cxn modelId="{71F8FAEB-896B-3146-969F-7236D7A53A45}" type="presParOf" srcId="{863989A2-4572-F147-807F-50F9FDCA5E6B}" destId="{3854E9C3-DD7F-A74E-B1F1-57E6567C8BDF}" srcOrd="10" destOrd="0" presId="urn:microsoft.com/office/officeart/2005/8/layout/vList5"/>
    <dgm:cxn modelId="{D23ABE16-6617-BA4A-B43A-A83880B6F20E}" type="presParOf" srcId="{3854E9C3-DD7F-A74E-B1F1-57E6567C8BDF}" destId="{B56C21D7-537A-724A-BBBF-ED212E4F54D9}" srcOrd="0" destOrd="0" presId="urn:microsoft.com/office/officeart/2005/8/layout/vList5"/>
    <dgm:cxn modelId="{A6753F8D-5B3B-0C47-B6E0-CECC2C76FE83}" type="presParOf" srcId="{3854E9C3-DD7F-A74E-B1F1-57E6567C8BDF}" destId="{39F87F74-C2CA-024B-B611-52F12A06D5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3E57F12-7199-864A-888F-6F487594B908}" type="datetimeFigureOut">
              <a:rPr lang="en-US" smtClean="0"/>
              <a:t>16/06/16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806BDDE-E79C-C940-98FE-D594A385587E}" type="slidenum">
              <a:rPr lang="en-US" smtClean="0"/>
              <a:t>‹#›</a:t>
            </a:fld>
            <a:endParaRPr lang="en-US"/>
          </a:p>
        </p:txBody>
      </p:sp>
    </p:spTree>
    <p:extLst>
      <p:ext uri="{BB962C8B-B14F-4D97-AF65-F5344CB8AC3E}">
        <p14:creationId xmlns:p14="http://schemas.microsoft.com/office/powerpoint/2010/main" val="941290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5324251-5F5C-AE4F-B39D-27999A29556C}" type="datetimeFigureOut">
              <a:rPr lang="en-US" smtClean="0"/>
              <a:t>16/06/16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D678912-4EE5-3C45-8EF6-BD930B78CD1B}" type="slidenum">
              <a:rPr lang="en-US" smtClean="0"/>
              <a:t>‹#›</a:t>
            </a:fld>
            <a:endParaRPr lang="en-US"/>
          </a:p>
        </p:txBody>
      </p:sp>
    </p:spTree>
    <p:extLst>
      <p:ext uri="{BB962C8B-B14F-4D97-AF65-F5344CB8AC3E}">
        <p14:creationId xmlns:p14="http://schemas.microsoft.com/office/powerpoint/2010/main" val="24729155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spatialcomplexity.info/files/2013/01/Working-with-wicked-problems-2013.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03238"/>
            <a:ext cx="2838450" cy="2128837"/>
          </a:xfrm>
        </p:spPr>
      </p:sp>
      <p:sp>
        <p:nvSpPr>
          <p:cNvPr id="3" name="Notes Placeholder 2"/>
          <p:cNvSpPr>
            <a:spLocks noGrp="1"/>
          </p:cNvSpPr>
          <p:nvPr>
            <p:ph type="body" idx="1"/>
          </p:nvPr>
        </p:nvSpPr>
        <p:spPr>
          <a:xfrm>
            <a:off x="342455" y="2734495"/>
            <a:ext cx="8561352" cy="3609156"/>
          </a:xfrm>
        </p:spPr>
        <p:txBody>
          <a:bodyPr/>
          <a:lstStyle/>
          <a:p>
            <a:r>
              <a:rPr lang="en-US" baseline="0" dirty="0" smtClean="0"/>
              <a:t>We hear a lot about autonomous vehicle</a:t>
            </a:r>
          </a:p>
        </p:txBody>
      </p:sp>
      <p:sp>
        <p:nvSpPr>
          <p:cNvPr id="4" name="Slide Number Placeholder 3"/>
          <p:cNvSpPr>
            <a:spLocks noGrp="1"/>
          </p:cNvSpPr>
          <p:nvPr>
            <p:ph type="sldNum" sz="quarter" idx="10"/>
          </p:nvPr>
        </p:nvSpPr>
        <p:spPr/>
        <p:txBody>
          <a:bodyPr/>
          <a:lstStyle/>
          <a:p>
            <a:fld id="{D753EDEF-AE47-034B-9F76-380D29F450C4}" type="slidenum">
              <a:rPr lang="en-US" smtClean="0"/>
              <a:t>1</a:t>
            </a:fld>
            <a:endParaRPr lang="en-US"/>
          </a:p>
        </p:txBody>
      </p:sp>
    </p:spTree>
    <p:extLst>
      <p:ext uri="{BB962C8B-B14F-4D97-AF65-F5344CB8AC3E}">
        <p14:creationId xmlns:p14="http://schemas.microsoft.com/office/powerpoint/2010/main" val="56231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access models need manufacturing and create manufacturing jobs. Lowering cost per PKT with shared</a:t>
            </a:r>
            <a:r>
              <a:rPr lang="en-US" baseline="0" dirty="0" smtClean="0"/>
              <a:t> models </a:t>
            </a:r>
            <a:r>
              <a:rPr lang="en-US" dirty="0" smtClean="0"/>
              <a:t>means more PKT.  More PKT means more vehicles.  Manufacturing is</a:t>
            </a:r>
            <a:r>
              <a:rPr lang="en-US" baseline="0" dirty="0" smtClean="0"/>
              <a:t> in win-win, and need to anticipate which vehicles are best to make. Society is in win-win only to the degree that everyone has access, livability is maximized and the environment is protected.</a:t>
            </a:r>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29</a:t>
            </a:fld>
            <a:endParaRPr lang="en-US"/>
          </a:p>
        </p:txBody>
      </p:sp>
    </p:spTree>
    <p:extLst>
      <p:ext uri="{BB962C8B-B14F-4D97-AF65-F5344CB8AC3E}">
        <p14:creationId xmlns:p14="http://schemas.microsoft.com/office/powerpoint/2010/main" val="226509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access models need manufacturing and create manufacturing jobs. Lowering cost per PKT with shared</a:t>
            </a:r>
            <a:r>
              <a:rPr lang="en-US" baseline="0" dirty="0" smtClean="0"/>
              <a:t> models </a:t>
            </a:r>
            <a:r>
              <a:rPr lang="en-US" dirty="0" smtClean="0"/>
              <a:t>means more PKT.  More PKT means more vehicles.  Manufacturing is</a:t>
            </a:r>
            <a:r>
              <a:rPr lang="en-US" baseline="0" dirty="0" smtClean="0"/>
              <a:t> in win-win, and need to anticipate which vehicles are best to make. Society is in win-win only to the degree that everyone has access, livability is maximized and the environment is protected. Without equity-oriented governance, robotics will not improve social metrics in a city. </a:t>
            </a:r>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30</a:t>
            </a:fld>
            <a:endParaRPr lang="en-US"/>
          </a:p>
        </p:txBody>
      </p:sp>
    </p:spTree>
    <p:extLst>
      <p:ext uri="{BB962C8B-B14F-4D97-AF65-F5344CB8AC3E}">
        <p14:creationId xmlns:p14="http://schemas.microsoft.com/office/powerpoint/2010/main" val="226509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371850" y="503238"/>
            <a:ext cx="2341563" cy="1755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133">
              <a:defRPr/>
            </a:pPr>
            <a:r>
              <a:rPr lang="en-US" dirty="0" smtClean="0"/>
              <a:t>Note re today</a:t>
            </a:r>
          </a:p>
          <a:p>
            <a:pPr>
              <a:defRPr/>
            </a:pPr>
            <a:r>
              <a:rPr lang="en-US" dirty="0" smtClean="0"/>
              <a:t>taxi less than 1%</a:t>
            </a:r>
          </a:p>
          <a:p>
            <a:pPr>
              <a:defRPr/>
            </a:pPr>
            <a:r>
              <a:rPr lang="en-US" dirty="0" smtClean="0"/>
              <a:t>Uber 0.1%</a:t>
            </a:r>
          </a:p>
          <a:p>
            <a:pPr>
              <a:defRPr/>
            </a:pPr>
            <a:r>
              <a:rPr lang="en-US" dirty="0" smtClean="0"/>
              <a:t>Rental 1%</a:t>
            </a:r>
          </a:p>
          <a:p>
            <a:pPr>
              <a:defRPr/>
            </a:pPr>
            <a:r>
              <a:rPr lang="en-US" dirty="0" smtClean="0"/>
              <a:t>carsharing less that 0.05% on half of 1/10</a:t>
            </a:r>
            <a:r>
              <a:rPr lang="en-US" baseline="30000" dirty="0" smtClean="0"/>
              <a:t>th</a:t>
            </a:r>
            <a:r>
              <a:rPr lang="en-US" dirty="0" smtClean="0"/>
              <a:t> of a percent</a:t>
            </a:r>
          </a:p>
          <a:p>
            <a:pPr>
              <a:defRPr/>
            </a:pPr>
            <a:endParaRPr lang="en-US" dirty="0" smtClean="0"/>
          </a:p>
          <a:p>
            <a:pPr>
              <a:defRPr/>
            </a:pPr>
            <a:r>
              <a:rPr lang="en-US" dirty="0" smtClean="0"/>
              <a:t>Losers taxi 0.7 cars 28.3.  Mostly robotics takes from cars.</a:t>
            </a:r>
          </a:p>
          <a:p>
            <a:pPr>
              <a:defRPr/>
            </a:pPr>
            <a:endParaRPr lang="en-US" dirty="0" smtClean="0"/>
          </a:p>
          <a:p>
            <a:pPr>
              <a:defRPr/>
            </a:pPr>
            <a:r>
              <a:rPr lang="en-US" dirty="0" smtClean="0"/>
              <a:t>Note 27% of VKT cannot be possibly be robocabs by 2030. That be ~10T km: 3Tmi * 1.6 (km) * 2 (doubling time) *4 world * 0.27 robocab = 10T.  Even with no growth in VKT it would be 5T</a:t>
            </a:r>
          </a:p>
          <a:p>
            <a:pPr>
              <a:defRPr/>
            </a:pPr>
            <a:endParaRPr lang="en-US" dirty="0" smtClean="0"/>
          </a:p>
          <a:p>
            <a:pPr>
              <a:defRPr/>
            </a:pPr>
            <a:r>
              <a:rPr lang="en-US" b="1" dirty="0" smtClean="0">
                <a:solidFill>
                  <a:srgbClr val="D70000"/>
                </a:solidFill>
              </a:rPr>
              <a:t>At 110000km/</a:t>
            </a:r>
            <a:r>
              <a:rPr lang="en-US" b="1" dirty="0" err="1" smtClean="0">
                <a:solidFill>
                  <a:srgbClr val="D70000"/>
                </a:solidFill>
              </a:rPr>
              <a:t>veh</a:t>
            </a:r>
            <a:r>
              <a:rPr lang="en-US" b="1" dirty="0" smtClean="0">
                <a:solidFill>
                  <a:srgbClr val="D70000"/>
                </a:solidFill>
              </a:rPr>
              <a:t>/</a:t>
            </a:r>
            <a:r>
              <a:rPr lang="en-US" b="1" dirty="0" err="1" smtClean="0">
                <a:solidFill>
                  <a:srgbClr val="D70000"/>
                </a:solidFill>
              </a:rPr>
              <a:t>yr</a:t>
            </a:r>
            <a:r>
              <a:rPr lang="en-US" b="1" dirty="0" smtClean="0">
                <a:solidFill>
                  <a:srgbClr val="D70000"/>
                </a:solidFill>
              </a:rPr>
              <a:t> (5x current US household rate) we’d need and extant 75M robocabs by 2030.  In 2012 60M cars built worldwide.  It takes 3 years from concept to manufacture for a new vehicle.</a:t>
            </a:r>
          </a:p>
          <a:p>
            <a:pPr>
              <a:defRPr/>
            </a:pPr>
            <a:endParaRPr lang="en-US" dirty="0" smtClean="0"/>
          </a:p>
          <a:p>
            <a:pPr>
              <a:defRPr/>
            </a:pPr>
            <a:r>
              <a:rPr lang="en-US" dirty="0" smtClean="0"/>
              <a:t>April 8 2016</a:t>
            </a:r>
          </a:p>
          <a:p>
            <a:pPr>
              <a:defRPr/>
            </a:pPr>
            <a:r>
              <a:rPr lang="en-US" sz="2000" dirty="0"/>
              <a:t>Bern, thanks for your note and interest in our study. Indeed, the robocabs we refer to in our study are based on SAE level 5.</a:t>
            </a:r>
          </a:p>
          <a:p>
            <a:pPr>
              <a:defRPr/>
            </a:pPr>
            <a:r>
              <a:rPr lang="en-US" sz="2000" dirty="0"/>
              <a:t>Your general understanding of the values mentioned in our study and the implications you derived is correct. Our assumption for global VKT in 2015 is approx. 23 trillion, with North America (US and Mexico) accounting for approx. 28% (6.5 trillion VKT), and which is roughly in line with your indication below. Based on a detailed historical analysis of the VKT development per region (i.e., we differentiated between developed and emerging markets and the current position of each region along the curve to predict future growth rates, as scientific research has shown that there is no linear development across all regions), we foresee a global increase in VKT between 2015 and 2030 of approx. 35%. Hence, we predict approx. 8.5 trillion VKT (0.27 x 23 x 1.35) to be traveled by robocabs in 2030.</a:t>
            </a:r>
          </a:p>
          <a:p>
            <a:pPr>
              <a:defRPr/>
            </a:pPr>
            <a:r>
              <a:rPr lang="en-US" sz="2000" dirty="0"/>
              <a:t>Marc </a:t>
            </a:r>
            <a:r>
              <a:rPr lang="en-US" sz="2000" dirty="0" err="1"/>
              <a:t>Winterhoff</a:t>
            </a:r>
            <a:endParaRPr lang="en-US" sz="2000" dirty="0"/>
          </a:p>
          <a:p>
            <a:pPr>
              <a:defRPr/>
            </a:pPr>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AA08DB-AB0D-BF4D-AC4C-561DF943045F}" type="slidenum">
              <a:rPr lang="en-US" sz="1200"/>
              <a:pPr eaLnBrk="1" hangingPunct="1"/>
              <a:t>32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3371850" y="503238"/>
            <a:ext cx="2341563" cy="1755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133">
              <a:defRPr/>
            </a:pPr>
            <a:r>
              <a:rPr lang="en-US" dirty="0" smtClean="0"/>
              <a:t>Note re today</a:t>
            </a:r>
          </a:p>
          <a:p>
            <a:pPr>
              <a:defRPr/>
            </a:pPr>
            <a:r>
              <a:rPr lang="en-US" dirty="0" smtClean="0"/>
              <a:t>taxi less than 1%</a:t>
            </a:r>
          </a:p>
          <a:p>
            <a:pPr>
              <a:defRPr/>
            </a:pPr>
            <a:r>
              <a:rPr lang="en-US" dirty="0" smtClean="0"/>
              <a:t>Uber 0.1%</a:t>
            </a:r>
          </a:p>
          <a:p>
            <a:pPr>
              <a:defRPr/>
            </a:pPr>
            <a:r>
              <a:rPr lang="en-US" dirty="0" smtClean="0"/>
              <a:t>Rental 1%</a:t>
            </a:r>
          </a:p>
          <a:p>
            <a:pPr>
              <a:defRPr/>
            </a:pPr>
            <a:r>
              <a:rPr lang="en-US" dirty="0" smtClean="0"/>
              <a:t>carsharing less that 0.05% on half of 1/10</a:t>
            </a:r>
            <a:r>
              <a:rPr lang="en-US" baseline="30000" dirty="0" smtClean="0"/>
              <a:t>th</a:t>
            </a:r>
            <a:r>
              <a:rPr lang="en-US" dirty="0" smtClean="0"/>
              <a:t> of a percent</a:t>
            </a:r>
          </a:p>
          <a:p>
            <a:pPr>
              <a:defRPr/>
            </a:pPr>
            <a:endParaRPr lang="en-US" dirty="0" smtClean="0"/>
          </a:p>
          <a:p>
            <a:pPr>
              <a:defRPr/>
            </a:pPr>
            <a:r>
              <a:rPr lang="en-US" dirty="0" smtClean="0"/>
              <a:t>Losers taxi 0.7 cars 28.3.  Mostly robotics takes from cars.</a:t>
            </a:r>
          </a:p>
          <a:p>
            <a:pPr>
              <a:defRPr/>
            </a:pPr>
            <a:endParaRPr lang="en-US" dirty="0" smtClean="0"/>
          </a:p>
          <a:p>
            <a:pPr>
              <a:defRPr/>
            </a:pPr>
            <a:r>
              <a:rPr lang="en-US" dirty="0" smtClean="0"/>
              <a:t>Note 27% of VKT cannot be possibly be robocabs by 2030. That be ~10T km: 3Tmi * 1.6 (km) * 2 (doubling time) *4 world * 0.27 robocab = 10T.  Even with no growth in VKT it would be 5T</a:t>
            </a:r>
          </a:p>
          <a:p>
            <a:pPr>
              <a:defRPr/>
            </a:pPr>
            <a:endParaRPr lang="en-US" dirty="0" smtClean="0"/>
          </a:p>
          <a:p>
            <a:pPr>
              <a:defRPr/>
            </a:pPr>
            <a:r>
              <a:rPr lang="en-US" b="1" dirty="0" smtClean="0">
                <a:solidFill>
                  <a:srgbClr val="D70000"/>
                </a:solidFill>
              </a:rPr>
              <a:t>At 110000km/</a:t>
            </a:r>
            <a:r>
              <a:rPr lang="en-US" b="1" dirty="0" err="1" smtClean="0">
                <a:solidFill>
                  <a:srgbClr val="D70000"/>
                </a:solidFill>
              </a:rPr>
              <a:t>veh</a:t>
            </a:r>
            <a:r>
              <a:rPr lang="en-US" b="1" dirty="0" smtClean="0">
                <a:solidFill>
                  <a:srgbClr val="D70000"/>
                </a:solidFill>
              </a:rPr>
              <a:t>/</a:t>
            </a:r>
            <a:r>
              <a:rPr lang="en-US" b="1" dirty="0" err="1" smtClean="0">
                <a:solidFill>
                  <a:srgbClr val="D70000"/>
                </a:solidFill>
              </a:rPr>
              <a:t>yr</a:t>
            </a:r>
            <a:r>
              <a:rPr lang="en-US" b="1" dirty="0" smtClean="0">
                <a:solidFill>
                  <a:srgbClr val="D70000"/>
                </a:solidFill>
              </a:rPr>
              <a:t> (5x current US household rate) we’d need and extant 75M robocabs by 2030.  In 2012 60M cars built worldwide.  It takes 3 years from concept to manufacture for a new vehicle.</a:t>
            </a:r>
          </a:p>
          <a:p>
            <a:pPr>
              <a:defRPr/>
            </a:pPr>
            <a:endParaRPr lang="en-US" dirty="0" smtClean="0"/>
          </a:p>
          <a:p>
            <a:pPr>
              <a:defRPr/>
            </a:pPr>
            <a:r>
              <a:rPr lang="en-US" dirty="0" smtClean="0"/>
              <a:t>April 8 2016</a:t>
            </a:r>
          </a:p>
          <a:p>
            <a:pPr>
              <a:defRPr/>
            </a:pPr>
            <a:r>
              <a:rPr lang="en-US" sz="2000" dirty="0"/>
              <a:t>Bern, thanks for your note and interest in our study. Indeed, the robocabs we refer to in our study are based on SAE level 5.</a:t>
            </a:r>
          </a:p>
          <a:p>
            <a:pPr>
              <a:defRPr/>
            </a:pPr>
            <a:r>
              <a:rPr lang="en-US" sz="2000" dirty="0"/>
              <a:t>Your general understanding of the values mentioned in our study and the implications you derived is correct. Our assumption for global VKT in 2015 is approx. 23 trillion, with North America (US and Mexico) accounting for approx. 28% (6.5 trillion VKT), and which is roughly in line with your indication below. Based on a detailed historical analysis of the VKT development per region (i.e., we differentiated between developed and emerging markets and the current position of each region along the curve to predict future growth rates, as scientific research has shown that there is no linear development across all regions), we foresee a global increase in VKT between 2015 and 2030 of approx. 35%. Hence, we predict approx. 8.5 trillion VKT (0.27 x 23 x 1.35) to be traveled by robocabs in 2030.</a:t>
            </a:r>
          </a:p>
          <a:p>
            <a:pPr>
              <a:defRPr/>
            </a:pPr>
            <a:r>
              <a:rPr lang="en-US" sz="2000" dirty="0"/>
              <a:t>Marc </a:t>
            </a:r>
            <a:r>
              <a:rPr lang="en-US" sz="2000" dirty="0" err="1"/>
              <a:t>Winterhoff</a:t>
            </a:r>
            <a:endParaRPr lang="en-US" sz="2000" dirty="0"/>
          </a:p>
          <a:p>
            <a:pPr>
              <a:defRPr/>
            </a:pPr>
            <a:endParaRPr 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1616EB-26A3-7C43-AEA7-93B9383669C7}" type="slidenum">
              <a:rPr lang="en-US" sz="1200"/>
              <a:pPr eaLnBrk="1" hangingPunct="1"/>
              <a:t>33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371850" y="503238"/>
            <a:ext cx="2341563" cy="1755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133">
              <a:defRPr/>
            </a:pPr>
            <a:r>
              <a:rPr lang="en-US" dirty="0" smtClean="0"/>
              <a:t>Note re today</a:t>
            </a:r>
          </a:p>
          <a:p>
            <a:pPr>
              <a:defRPr/>
            </a:pPr>
            <a:r>
              <a:rPr lang="en-US" dirty="0" smtClean="0"/>
              <a:t>taxi less than 1%</a:t>
            </a:r>
          </a:p>
          <a:p>
            <a:pPr>
              <a:defRPr/>
            </a:pPr>
            <a:r>
              <a:rPr lang="en-US" dirty="0" smtClean="0"/>
              <a:t>Uber 0.1%</a:t>
            </a:r>
          </a:p>
          <a:p>
            <a:pPr>
              <a:defRPr/>
            </a:pPr>
            <a:r>
              <a:rPr lang="en-US" dirty="0" smtClean="0"/>
              <a:t>Rental 1%</a:t>
            </a:r>
          </a:p>
          <a:p>
            <a:pPr>
              <a:defRPr/>
            </a:pPr>
            <a:r>
              <a:rPr lang="en-US" dirty="0" smtClean="0"/>
              <a:t>carsharing less that 0.05% on half of 1/10</a:t>
            </a:r>
            <a:r>
              <a:rPr lang="en-US" baseline="30000" dirty="0" smtClean="0"/>
              <a:t>th</a:t>
            </a:r>
            <a:r>
              <a:rPr lang="en-US" dirty="0" smtClean="0"/>
              <a:t> of a percent</a:t>
            </a:r>
          </a:p>
          <a:p>
            <a:pPr>
              <a:defRPr/>
            </a:pPr>
            <a:endParaRPr lang="en-US" dirty="0" smtClean="0"/>
          </a:p>
          <a:p>
            <a:pPr>
              <a:defRPr/>
            </a:pPr>
            <a:r>
              <a:rPr lang="en-US" dirty="0" smtClean="0"/>
              <a:t>Losers taxi 0.7 cars 28.3.  Mostly robotics takes from cars.</a:t>
            </a:r>
          </a:p>
          <a:p>
            <a:pPr>
              <a:defRPr/>
            </a:pPr>
            <a:endParaRPr lang="en-US" dirty="0" smtClean="0"/>
          </a:p>
          <a:p>
            <a:pPr>
              <a:defRPr/>
            </a:pPr>
            <a:r>
              <a:rPr lang="en-US" dirty="0" smtClean="0"/>
              <a:t>Note 27% of VKT cannot be possibly be robocabs by 2030. That be ~10T km: 3Tmi * 1.6 (km) * 2 (doubling time) *4 world * 0.27 robocab = 10T.  Even with no growth in VKT it would be 5T</a:t>
            </a:r>
          </a:p>
          <a:p>
            <a:pPr>
              <a:defRPr/>
            </a:pPr>
            <a:endParaRPr lang="en-US" dirty="0" smtClean="0"/>
          </a:p>
          <a:p>
            <a:pPr>
              <a:defRPr/>
            </a:pPr>
            <a:r>
              <a:rPr lang="en-US" b="1" dirty="0" smtClean="0">
                <a:solidFill>
                  <a:srgbClr val="D70000"/>
                </a:solidFill>
              </a:rPr>
              <a:t>At 110000km/</a:t>
            </a:r>
            <a:r>
              <a:rPr lang="en-US" b="1" dirty="0" err="1" smtClean="0">
                <a:solidFill>
                  <a:srgbClr val="D70000"/>
                </a:solidFill>
              </a:rPr>
              <a:t>veh</a:t>
            </a:r>
            <a:r>
              <a:rPr lang="en-US" b="1" dirty="0" smtClean="0">
                <a:solidFill>
                  <a:srgbClr val="D70000"/>
                </a:solidFill>
              </a:rPr>
              <a:t>/</a:t>
            </a:r>
            <a:r>
              <a:rPr lang="en-US" b="1" dirty="0" err="1" smtClean="0">
                <a:solidFill>
                  <a:srgbClr val="D70000"/>
                </a:solidFill>
              </a:rPr>
              <a:t>yr</a:t>
            </a:r>
            <a:r>
              <a:rPr lang="en-US" b="1" dirty="0" smtClean="0">
                <a:solidFill>
                  <a:srgbClr val="D70000"/>
                </a:solidFill>
              </a:rPr>
              <a:t> (5x current US household rate) we’d need and extant 75M robocabs by 2030.  In 2012 60M cars built worldwide.  It takes 3 years from concept to manufacture for a new vehicle.</a:t>
            </a:r>
          </a:p>
          <a:p>
            <a:pPr>
              <a:defRPr/>
            </a:pPr>
            <a:endParaRPr lang="en-US" dirty="0" smtClean="0"/>
          </a:p>
          <a:p>
            <a:pPr>
              <a:defRPr/>
            </a:pPr>
            <a:r>
              <a:rPr lang="en-US" dirty="0" smtClean="0"/>
              <a:t>April 8 2016</a:t>
            </a:r>
          </a:p>
          <a:p>
            <a:pPr>
              <a:defRPr/>
            </a:pPr>
            <a:r>
              <a:rPr lang="en-US" sz="2000" dirty="0"/>
              <a:t>Bern, thanks for your note and interest in our study. Indeed, the robocabs we refer to in our study are based on SAE level 5.</a:t>
            </a:r>
          </a:p>
          <a:p>
            <a:pPr>
              <a:defRPr/>
            </a:pPr>
            <a:r>
              <a:rPr lang="en-US" sz="2000" dirty="0"/>
              <a:t>Your general understanding of the values mentioned in our study and the implications you derived is correct. Our assumption for global VKT in 2015 is approx. 23 trillion, with North America (US and Mexico) accounting for approx. 28% (6.5 trillion VKT), and which is roughly in line with your indication below. Based on a detailed historical analysis of the VKT development per region (i.e., we differentiated between developed and emerging markets and the current position of each region along the curve to predict future growth rates, as scientific research has shown that there is no linear development across all regions), we foresee a global increase in VKT between 2015 and 2030 of approx. 35%. Hence, we predict approx. 8.5 trillion VKT (0.27 x 23 x 1.35) to be traveled by robocabs in 2030.</a:t>
            </a:r>
          </a:p>
          <a:p>
            <a:pPr>
              <a:defRPr/>
            </a:pPr>
            <a:r>
              <a:rPr lang="en-US" sz="2000" dirty="0"/>
              <a:t>Marc </a:t>
            </a:r>
            <a:r>
              <a:rPr lang="en-US" sz="2000" dirty="0" err="1"/>
              <a:t>Winterhoff</a:t>
            </a:r>
            <a:endParaRPr lang="en-US" sz="2000" dirty="0"/>
          </a:p>
          <a:p>
            <a:pPr>
              <a:defRPr/>
            </a:pPr>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AA08DB-AB0D-BF4D-AC4C-561DF943045F}" type="slidenum">
              <a:rPr lang="en-US" sz="1200"/>
              <a:pPr eaLnBrk="1" hangingPunct="1"/>
              <a:t>34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atin typeface="Calibri" charset="0"/>
              </a:rPr>
              <a:t>Analogous to the SAE automation levels…</a:t>
            </a:r>
          </a:p>
          <a:p>
            <a:endParaRPr lang="en-CA">
              <a:latin typeface="Calibri" charset="0"/>
            </a:endParaRPr>
          </a:p>
          <a:p>
            <a:r>
              <a:rPr lang="en-US">
                <a:latin typeface="Calibri" charset="0"/>
              </a:rPr>
              <a:t>Rather than take many years to intermix Level 2 – 3 – 4 – 5 vehicles until we achieve pervasiveness everywhere by 2040 or 2060, Start in small implementations. Permanent, growing gradually interconnecting and covering business districts, then cities, then megaregions, then whole nations. The same time scale 2040-2060. BUT we can reduce, then lose ownership along the way. People who live near well-served TaaS areas abandon ownership first.  Rural residents, much later.</a:t>
            </a:r>
            <a:endParaRPr lang="en-CA">
              <a:latin typeface="Calibri" charset="0"/>
            </a:endParaRPr>
          </a:p>
          <a:p>
            <a:endParaRPr lang="en-CA">
              <a:latin typeface="Calibri" charset="0"/>
            </a:endParaRPr>
          </a:p>
          <a:p>
            <a:r>
              <a:rPr lang="en-CA" b="1">
                <a:latin typeface="Calibri" charset="0"/>
              </a:rPr>
              <a:t>CLICK: </a:t>
            </a:r>
            <a:r>
              <a:rPr lang="en-CA">
                <a:latin typeface="Calibri" charset="0"/>
              </a:rPr>
              <a:t>There is a way to start now to put fully automated vehicles to use in short, constrained public applications, such as first-and-last mile applications. Planning and trials are starting in EU,  Asia, and US.</a:t>
            </a:r>
          </a:p>
          <a:p>
            <a:endParaRPr lang="en-CA">
              <a:latin typeface="Calibri" charset="0"/>
            </a:endParaRPr>
          </a:p>
          <a:p>
            <a:r>
              <a:rPr lang="en-CA">
                <a:latin typeface="Calibri" charset="0"/>
              </a:rPr>
              <a:t>Starting small, these can be set up to overcome most of the barriers to the general consumer changeover. They can, with experience, extend and merge until after some years dominate the robo-vehicle scene rather than wait until Feature Creep (consumerism) takes over one owner-at-a-time and one SAE step at a time.</a:t>
            </a:r>
          </a:p>
          <a:p>
            <a:endParaRPr lang="en-CA">
              <a:latin typeface="Calibri" charset="0"/>
            </a:endParaRPr>
          </a:p>
          <a:p>
            <a:r>
              <a:rPr lang="en-CA">
                <a:latin typeface="Calibri" charset="0"/>
              </a:rPr>
              <a:t>Plan to proactively disrupt transit w/ better transit rather than wait for Uber and Google to disrupt it.  Google and Uber will cherry-pick the best customers. </a:t>
            </a:r>
          </a:p>
          <a:p>
            <a:endParaRPr lang="en-US">
              <a:latin typeface="Calibri" charset="0"/>
            </a:endParaRPr>
          </a:p>
          <a:p>
            <a:r>
              <a:rPr lang="en-US">
                <a:latin typeface="Calibri" charset="0"/>
              </a:rPr>
              <a:t>Coherent.</a:t>
            </a:r>
          </a:p>
          <a:p>
            <a:r>
              <a:rPr lang="en-US">
                <a:latin typeface="Calibri" charset="0"/>
              </a:rPr>
              <a:t>Right thing to do.</a:t>
            </a:r>
          </a:p>
          <a:p>
            <a:r>
              <a:rPr lang="en-US">
                <a:latin typeface="Calibri" charset="0"/>
              </a:rPr>
              <a:t>Enormous set of institutional issues.</a:t>
            </a:r>
          </a:p>
          <a:p>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6C6EE0-3785-FB4F-A88E-7AB310A884D6}" type="slidenum">
              <a:rPr lang="en-US" sz="1200"/>
              <a:pPr eaLnBrk="1" hangingPunct="1"/>
              <a:t>35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37</a:t>
            </a:fld>
            <a:endParaRPr lang="en-US"/>
          </a:p>
        </p:txBody>
      </p:sp>
    </p:spTree>
    <p:extLst>
      <p:ext uri="{BB962C8B-B14F-4D97-AF65-F5344CB8AC3E}">
        <p14:creationId xmlns:p14="http://schemas.microsoft.com/office/powerpoint/2010/main" val="249940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xfrm>
            <a:off x="3152775" y="503238"/>
            <a:ext cx="2838450" cy="2128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Singapore Autonomous Vehicle Initiative</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2882E3-D612-BA42-A9E3-9A00CA62532B}" type="slidenum">
              <a:rPr lang="en-US" sz="1200"/>
              <a:pPr eaLnBrk="1" hangingPunct="1"/>
              <a:t>41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03238"/>
            <a:ext cx="2838450" cy="2128837"/>
          </a:xfrm>
        </p:spPr>
      </p:sp>
      <p:sp>
        <p:nvSpPr>
          <p:cNvPr id="3" name="Notes Placeholder 2"/>
          <p:cNvSpPr>
            <a:spLocks noGrp="1"/>
          </p:cNvSpPr>
          <p:nvPr>
            <p:ph type="body" idx="1"/>
          </p:nvPr>
        </p:nvSpPr>
        <p:spPr/>
        <p:txBody>
          <a:bodyPr/>
          <a:lstStyle/>
          <a:p>
            <a:r>
              <a:rPr lang="en-US" dirty="0" smtClean="0"/>
              <a:t>Singapore Autonomous Vehicle Initiative</a:t>
            </a:r>
            <a:endParaRPr lang="en-US" dirty="0"/>
          </a:p>
        </p:txBody>
      </p:sp>
      <p:sp>
        <p:nvSpPr>
          <p:cNvPr id="4" name="Slide Number Placeholder 3"/>
          <p:cNvSpPr>
            <a:spLocks noGrp="1"/>
          </p:cNvSpPr>
          <p:nvPr>
            <p:ph type="sldNum" sz="quarter" idx="10"/>
          </p:nvPr>
        </p:nvSpPr>
        <p:spPr/>
        <p:txBody>
          <a:bodyPr/>
          <a:lstStyle/>
          <a:p>
            <a:fld id="{D753EDEF-AE47-034B-9F76-380D29F450C4}" type="slidenum">
              <a:rPr lang="en-US" smtClean="0"/>
              <a:t>42</a:t>
            </a:fld>
            <a:endParaRPr lang="en-US"/>
          </a:p>
        </p:txBody>
      </p:sp>
    </p:spTree>
    <p:extLst>
      <p:ext uri="{BB962C8B-B14F-4D97-AF65-F5344CB8AC3E}">
        <p14:creationId xmlns:p14="http://schemas.microsoft.com/office/powerpoint/2010/main" val="353972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3152775" y="503238"/>
            <a:ext cx="2838450" cy="2128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sz="2000" b="1" dirty="0"/>
              <a:t>Public road</a:t>
            </a:r>
          </a:p>
          <a:p>
            <a:pPr>
              <a:defRPr/>
            </a:pPr>
            <a:r>
              <a:rPr lang="en-US" sz="2000" dirty="0"/>
              <a:t>There are several initiatives with </a:t>
            </a:r>
            <a:r>
              <a:rPr lang="en-US" sz="2000" dirty="0" err="1"/>
              <a:t>selfdriving</a:t>
            </a:r>
            <a:r>
              <a:rPr lang="en-US" sz="2000" dirty="0"/>
              <a:t> vehicles all over the world like the Rotterdam </a:t>
            </a:r>
            <a:r>
              <a:rPr lang="en-US" sz="2000" dirty="0" err="1"/>
              <a:t>Rivium</a:t>
            </a:r>
            <a:r>
              <a:rPr lang="en-US" sz="2000" dirty="0"/>
              <a:t> shuttle bus, the Heathrow shuttles, and the </a:t>
            </a:r>
            <a:r>
              <a:rPr lang="en-US" sz="2000" dirty="0" err="1"/>
              <a:t>Masdar</a:t>
            </a:r>
            <a:r>
              <a:rPr lang="en-US" sz="2000" dirty="0"/>
              <a:t> pods. However these vehicles operate on dedicated lanes. The Citymobil2 project is demonstrating </a:t>
            </a:r>
            <a:r>
              <a:rPr lang="en-US" sz="2000" dirty="0" err="1"/>
              <a:t>selfdriving</a:t>
            </a:r>
            <a:r>
              <a:rPr lang="en-US" sz="2000" dirty="0"/>
              <a:t> vehicles on public roads with a steward on board. The </a:t>
            </a:r>
            <a:r>
              <a:rPr lang="en-US" sz="2000" dirty="0" err="1"/>
              <a:t>WEpods</a:t>
            </a:r>
            <a:r>
              <a:rPr lang="en-US" sz="2000" dirty="0"/>
              <a:t> project will operate on public roads in mixed traffic. A control room will monitor vehicle operation and safety, and initially a steward may accompany the guests in the vehicle. </a:t>
            </a:r>
            <a:r>
              <a:rPr lang="en-US" sz="2000" dirty="0" err="1"/>
              <a:t>WEpods</a:t>
            </a:r>
            <a:r>
              <a:rPr lang="en-US" sz="2000" dirty="0"/>
              <a:t> will initially focus on a fixed route, and can be extended to new routes and to other regions in the Netherlands, providing a quality leap for public transport. From: http://</a:t>
            </a:r>
            <a:r>
              <a:rPr lang="en-US" sz="2000" dirty="0" err="1"/>
              <a:t>davi.connekt.nl</a:t>
            </a:r>
            <a:r>
              <a:rPr lang="en-US" sz="2000" dirty="0"/>
              <a:t>/</a:t>
            </a:r>
            <a:r>
              <a:rPr lang="en-US" sz="2000" dirty="0" err="1"/>
              <a:t>wepods</a:t>
            </a:r>
            <a:r>
              <a:rPr lang="en-US" sz="2000" dirty="0"/>
              <a:t>-project/</a:t>
            </a:r>
          </a:p>
          <a:p>
            <a:pPr>
              <a:defRPr/>
            </a:pPr>
            <a:endParaRPr lang="en-US" sz="1600" dirty="0"/>
          </a:p>
          <a:p>
            <a:pPr>
              <a:defRPr/>
            </a:pPr>
            <a:r>
              <a:rPr lang="en-US" sz="1600" dirty="0"/>
              <a:t>The test starts in November 2015 and will ferry students of </a:t>
            </a:r>
            <a:r>
              <a:rPr lang="en-US" sz="1600" dirty="0" err="1"/>
              <a:t>Wageningen</a:t>
            </a:r>
            <a:r>
              <a:rPr lang="en-US" sz="1600" dirty="0"/>
              <a:t> University to the Ede-</a:t>
            </a:r>
            <a:r>
              <a:rPr lang="en-US" sz="1600" dirty="0" err="1"/>
              <a:t>Wageningen</a:t>
            </a:r>
            <a:r>
              <a:rPr lang="en-US" sz="1600" dirty="0"/>
              <a:t> train station. During its test phase it will not travel in challenging conditions, such as in rush hour traffic, at night or in bad weather. A control room will monitor the vehicle and safety of its passengers.</a:t>
            </a:r>
          </a:p>
          <a:p>
            <a:pPr>
              <a:defRPr/>
            </a:pPr>
            <a:endParaRPr lang="en-US" sz="1600" dirty="0"/>
          </a:p>
          <a:p>
            <a:pPr>
              <a:defRPr/>
            </a:pPr>
            <a:r>
              <a:rPr lang="en-US" sz="1600" dirty="0"/>
              <a:t>People fret over 25kph, but the first flight by the Wright brothers — 852 feet — did not prove that </a:t>
            </a:r>
            <a:r>
              <a:rPr lang="en-US" sz="1600" dirty="0" err="1"/>
              <a:t>airtravel</a:t>
            </a:r>
            <a:r>
              <a:rPr lang="en-US" sz="1600" dirty="0"/>
              <a:t> would never work.</a:t>
            </a:r>
            <a:endParaRPr lang="en-US"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D66026-1426-9E4F-80BE-D9A7B238A837}" type="slidenum">
              <a:rPr lang="en-US" sz="1200"/>
              <a:pPr eaLnBrk="1" hangingPunct="1"/>
              <a:t>43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03238"/>
            <a:ext cx="2341563" cy="1755775"/>
          </a:xfrm>
        </p:spPr>
      </p:sp>
      <p:sp>
        <p:nvSpPr>
          <p:cNvPr id="3" name="Notes Placeholder 2"/>
          <p:cNvSpPr>
            <a:spLocks noGrp="1"/>
          </p:cNvSpPr>
          <p:nvPr>
            <p:ph type="body" idx="1"/>
          </p:nvPr>
        </p:nvSpPr>
        <p:spPr/>
        <p:txBody>
          <a:bodyPr/>
          <a:lstStyle/>
          <a:p>
            <a:r>
              <a:rPr lang="en-US" kern="1200" dirty="0" smtClean="0">
                <a:solidFill>
                  <a:schemeClr val="tx1"/>
                </a:solidFill>
                <a:effectLst/>
              </a:rPr>
              <a:t>Starting in 2010 Gartner began predicting the rise in hype for the Autonomous Vehicle.</a:t>
            </a:r>
            <a:endParaRPr lang="en-CA" kern="1200" dirty="0" smtClean="0">
              <a:solidFill>
                <a:schemeClr val="tx1"/>
              </a:solidFill>
              <a:effectLst/>
            </a:endParaRPr>
          </a:p>
          <a:p>
            <a:endParaRPr lang="en-US" kern="1200" dirty="0" smtClean="0">
              <a:solidFill>
                <a:schemeClr val="tx1"/>
              </a:solidFill>
              <a:effectLst/>
            </a:endParaRPr>
          </a:p>
          <a:p>
            <a:r>
              <a:rPr lang="en-US" b="1" kern="1200" dirty="0" smtClean="0">
                <a:solidFill>
                  <a:schemeClr val="tx1"/>
                </a:solidFill>
                <a:effectLst/>
              </a:rPr>
              <a:t>CLICK</a:t>
            </a:r>
            <a:r>
              <a:rPr lang="en-US" kern="1200" dirty="0" smtClean="0">
                <a:solidFill>
                  <a:schemeClr val="tx1"/>
                </a:solidFill>
                <a:effectLst/>
              </a:rPr>
              <a:t>: Over each of the next five years Gartner tracked this to its peak in 2015. Indeed, it is easy to find evidence</a:t>
            </a:r>
            <a:r>
              <a:rPr lang="en-US" kern="1200" baseline="0" dirty="0" smtClean="0">
                <a:solidFill>
                  <a:schemeClr val="tx1"/>
                </a:solidFill>
                <a:effectLst/>
              </a:rPr>
              <a:t> </a:t>
            </a:r>
            <a:r>
              <a:rPr lang="en-US" kern="1200" dirty="0" smtClean="0">
                <a:solidFill>
                  <a:schemeClr val="tx1"/>
                </a:solidFill>
                <a:effectLst/>
              </a:rPr>
              <a:t>that the Negative Hype has already started and that we are seeing dampened excitement and growing</a:t>
            </a:r>
            <a:r>
              <a:rPr lang="en-US" kern="1200" baseline="0" dirty="0" smtClean="0">
                <a:solidFill>
                  <a:schemeClr val="tx1"/>
                </a:solidFill>
                <a:effectLst/>
              </a:rPr>
              <a:t> caution</a:t>
            </a:r>
            <a:r>
              <a:rPr lang="en-US" kern="1200" dirty="0" smtClean="0">
                <a:solidFill>
                  <a:schemeClr val="tx1"/>
                </a:solidFill>
                <a:effectLst/>
              </a:rPr>
              <a:t>.</a:t>
            </a:r>
          </a:p>
          <a:p>
            <a:r>
              <a:rPr lang="en-US" kern="1200" dirty="0" smtClean="0">
                <a:solidFill>
                  <a:schemeClr val="tx1"/>
                </a:solidFill>
                <a:effectLst/>
              </a:rPr>
              <a:t>This happens to all technologies, and</a:t>
            </a:r>
            <a:r>
              <a:rPr lang="en-US" kern="1200" baseline="0" dirty="0" smtClean="0">
                <a:solidFill>
                  <a:schemeClr val="tx1"/>
                </a:solidFill>
                <a:effectLst/>
              </a:rPr>
              <a:t> </a:t>
            </a:r>
            <a:r>
              <a:rPr lang="en-US" kern="1200" dirty="0" smtClean="0">
                <a:solidFill>
                  <a:schemeClr val="tx1"/>
                </a:solidFill>
                <a:effectLst/>
              </a:rPr>
              <a:t>there seems no doubt that the AV will pull out of this. Gartner says 5 to 10 years.</a:t>
            </a:r>
          </a:p>
          <a:p>
            <a:endParaRPr lang="en-US" b="1" kern="1200" dirty="0" smtClean="0">
              <a:solidFill>
                <a:schemeClr val="tx1"/>
              </a:solidFill>
              <a:effectLst/>
            </a:endParaRPr>
          </a:p>
          <a:p>
            <a:r>
              <a:rPr lang="en-US" b="1" kern="1200" dirty="0" smtClean="0">
                <a:solidFill>
                  <a:schemeClr val="tx1"/>
                </a:solidFill>
                <a:effectLst/>
              </a:rPr>
              <a:t>CLICK:</a:t>
            </a:r>
            <a:r>
              <a:rPr lang="en-US" b="1" kern="1200" baseline="0" dirty="0" smtClean="0">
                <a:solidFill>
                  <a:schemeClr val="tx1"/>
                </a:solidFill>
                <a:effectLst/>
              </a:rPr>
              <a:t> </a:t>
            </a:r>
            <a:r>
              <a:rPr lang="en-US" kern="1200" dirty="0" smtClean="0">
                <a:solidFill>
                  <a:schemeClr val="tx1"/>
                </a:solidFill>
                <a:effectLst/>
              </a:rPr>
              <a:t>My money is on ten.</a:t>
            </a:r>
          </a:p>
          <a:p>
            <a:endParaRPr lang="en-CA" kern="1200" dirty="0" smtClean="0">
              <a:solidFill>
                <a:schemeClr val="tx1"/>
              </a:solidFill>
              <a:effectLst/>
            </a:endParaRPr>
          </a:p>
          <a:p>
            <a:r>
              <a:rPr lang="en-US" kern="1200" dirty="0" smtClean="0">
                <a:solidFill>
                  <a:schemeClr val="tx1"/>
                </a:solidFill>
                <a:effectLst/>
              </a:rPr>
              <a:t>I will come back to a solution to this setback in expectations.</a:t>
            </a:r>
            <a:endParaRPr lang="en-CA"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D753EDEF-AE47-034B-9F76-380D29F450C4}" type="slidenum">
              <a:rPr lang="en-US" smtClean="0"/>
              <a:t>3</a:t>
            </a:fld>
            <a:endParaRPr lang="en-US"/>
          </a:p>
        </p:txBody>
      </p:sp>
    </p:spTree>
    <p:extLst>
      <p:ext uri="{BB962C8B-B14F-4D97-AF65-F5344CB8AC3E}">
        <p14:creationId xmlns:p14="http://schemas.microsoft.com/office/powerpoint/2010/main" val="246780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03238"/>
            <a:ext cx="2838450" cy="2128837"/>
          </a:xfrm>
        </p:spPr>
      </p:sp>
      <p:sp>
        <p:nvSpPr>
          <p:cNvPr id="3" name="Notes Placeholder 2"/>
          <p:cNvSpPr>
            <a:spLocks noGrp="1"/>
          </p:cNvSpPr>
          <p:nvPr>
            <p:ph type="body" idx="1"/>
          </p:nvPr>
        </p:nvSpPr>
        <p:spPr/>
        <p:txBody>
          <a:bodyPr/>
          <a:lstStyle/>
          <a:p>
            <a:r>
              <a:rPr lang="en-US" dirty="0" smtClean="0"/>
              <a:t>Uniform law across regions, states, nations?</a:t>
            </a:r>
          </a:p>
          <a:p>
            <a:r>
              <a:rPr lang="en-US" dirty="0" smtClean="0"/>
              <a:t>CLICK We assume</a:t>
            </a:r>
            <a:r>
              <a:rPr lang="en-US" baseline="0" dirty="0" smtClean="0"/>
              <a:t> AV are safer, because robots can drive better than most humans. Will </a:t>
            </a:r>
            <a:r>
              <a:rPr lang="en-US" i="1" baseline="0" dirty="0" smtClean="0"/>
              <a:t>industry or government </a:t>
            </a:r>
            <a:r>
              <a:rPr lang="en-US" b="1" baseline="0" dirty="0" smtClean="0"/>
              <a:t>standards</a:t>
            </a:r>
            <a:r>
              <a:rPr lang="en-US" baseline="0" dirty="0" smtClean="0"/>
              <a:t> and </a:t>
            </a:r>
            <a:r>
              <a:rPr lang="en-US" b="1" baseline="0" dirty="0" smtClean="0"/>
              <a:t>certifications</a:t>
            </a:r>
            <a:r>
              <a:rPr lang="en-US" baseline="0" dirty="0" smtClean="0"/>
              <a:t> be developed to assure that?</a:t>
            </a:r>
          </a:p>
          <a:p>
            <a:r>
              <a:rPr lang="en-US" baseline="0" dirty="0" smtClean="0"/>
              <a:t>CLICK You want manufacturer to be </a:t>
            </a:r>
            <a:r>
              <a:rPr lang="en-US" b="1" baseline="0" dirty="0" smtClean="0"/>
              <a:t>liable</a:t>
            </a:r>
            <a:r>
              <a:rPr lang="en-US" baseline="0" dirty="0" smtClean="0"/>
              <a:t> since either SW is running the vehicle; BUT you want the owner to be liable so that owner keeps vehicle maintained and untampered</a:t>
            </a:r>
          </a:p>
          <a:p>
            <a:r>
              <a:rPr lang="en-US" baseline="0" dirty="0" smtClean="0"/>
              <a:t> Imagine a robo-taxi fleet owner with 100,000 vehicles in your city — say Uber in 2030…</a:t>
            </a:r>
          </a:p>
          <a:p>
            <a:r>
              <a:rPr lang="en-US" baseline="0" dirty="0" smtClean="0"/>
              <a:t>CLICK </a:t>
            </a:r>
            <a:r>
              <a:rPr lang="en-US" b="1" baseline="0" dirty="0" smtClean="0"/>
              <a:t>Security</a:t>
            </a:r>
          </a:p>
          <a:p>
            <a:r>
              <a:rPr lang="en-US" baseline="0" dirty="0" smtClean="0"/>
              <a:t>CLICK There is money in </a:t>
            </a:r>
            <a:r>
              <a:rPr lang="en-US" b="1" baseline="0" dirty="0" smtClean="0"/>
              <a:t>Infotainment</a:t>
            </a:r>
            <a:r>
              <a:rPr lang="en-US" baseline="0" dirty="0" smtClean="0"/>
              <a:t>; and there is distraction. Distracted driving is increasing.</a:t>
            </a:r>
          </a:p>
          <a:p>
            <a:r>
              <a:rPr lang="en-US" baseline="0" dirty="0" smtClean="0"/>
              <a:t>CLICK!</a:t>
            </a:r>
          </a:p>
          <a:p>
            <a:r>
              <a:rPr lang="en-US" baseline="0" dirty="0" smtClean="0"/>
              <a:t>In Ontario:</a:t>
            </a:r>
          </a:p>
          <a:p>
            <a:r>
              <a:rPr lang="en-US" dirty="0" smtClean="0"/>
              <a:t>http://</a:t>
            </a:r>
            <a:r>
              <a:rPr lang="en-US" dirty="0" err="1" smtClean="0"/>
              <a:t>www.citynews.ca</a:t>
            </a:r>
            <a:r>
              <a:rPr lang="en-US" dirty="0" smtClean="0"/>
              <a:t>/2015/09/01/rules-of-the-road-stiffer-distracted-driving-fines-take-effect/</a:t>
            </a:r>
            <a:endParaRPr lang="en-US" dirty="0"/>
          </a:p>
        </p:txBody>
      </p:sp>
      <p:sp>
        <p:nvSpPr>
          <p:cNvPr id="4" name="Slide Number Placeholder 3"/>
          <p:cNvSpPr>
            <a:spLocks noGrp="1"/>
          </p:cNvSpPr>
          <p:nvPr>
            <p:ph type="sldNum" sz="quarter" idx="10"/>
          </p:nvPr>
        </p:nvSpPr>
        <p:spPr/>
        <p:txBody>
          <a:bodyPr/>
          <a:lstStyle/>
          <a:p>
            <a:fld id="{D753EDEF-AE47-034B-9F76-380D29F450C4}" type="slidenum">
              <a:rPr lang="en-US" smtClean="0"/>
              <a:t>4</a:t>
            </a:fld>
            <a:endParaRPr lang="en-US"/>
          </a:p>
        </p:txBody>
      </p:sp>
    </p:spTree>
    <p:extLst>
      <p:ext uri="{BB962C8B-B14F-4D97-AF65-F5344CB8AC3E}">
        <p14:creationId xmlns:p14="http://schemas.microsoft.com/office/powerpoint/2010/main" val="183086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03238"/>
            <a:ext cx="2838450" cy="2128837"/>
          </a:xfrm>
        </p:spPr>
      </p:sp>
      <p:sp>
        <p:nvSpPr>
          <p:cNvPr id="3" name="Notes Placeholder 2"/>
          <p:cNvSpPr>
            <a:spLocks noGrp="1"/>
          </p:cNvSpPr>
          <p:nvPr>
            <p:ph type="body" idx="1"/>
          </p:nvPr>
        </p:nvSpPr>
        <p:spPr/>
        <p:txBody>
          <a:bodyPr/>
          <a:lstStyle/>
          <a:p>
            <a:r>
              <a:rPr lang="en-US" dirty="0" smtClean="0"/>
              <a:t>Will we consume</a:t>
            </a:r>
            <a:r>
              <a:rPr lang="en-US" baseline="0" dirty="0" smtClean="0"/>
              <a:t> cars or kilometers?</a:t>
            </a:r>
          </a:p>
          <a:p>
            <a:r>
              <a:rPr lang="en-US" baseline="0" dirty="0" smtClean="0"/>
              <a:t>There are many who claim, “no one will own a car</a:t>
            </a:r>
            <a:r>
              <a:rPr lang="en-US" baseline="0" smtClean="0"/>
              <a:t>”.  That </a:t>
            </a:r>
            <a:r>
              <a:rPr lang="en-US" baseline="0" dirty="0" smtClean="0"/>
              <a:t>is an unproven assumption.</a:t>
            </a:r>
          </a:p>
        </p:txBody>
      </p:sp>
      <p:sp>
        <p:nvSpPr>
          <p:cNvPr id="4" name="Slide Number Placeholder 3"/>
          <p:cNvSpPr>
            <a:spLocks noGrp="1"/>
          </p:cNvSpPr>
          <p:nvPr>
            <p:ph type="sldNum" sz="quarter" idx="10"/>
          </p:nvPr>
        </p:nvSpPr>
        <p:spPr/>
        <p:txBody>
          <a:bodyPr/>
          <a:lstStyle/>
          <a:p>
            <a:fld id="{D753EDEF-AE47-034B-9F76-380D29F450C4}" type="slidenum">
              <a:rPr lang="en-US" smtClean="0"/>
              <a:t>5</a:t>
            </a:fld>
            <a:endParaRPr lang="en-US"/>
          </a:p>
        </p:txBody>
      </p:sp>
    </p:spTree>
    <p:extLst>
      <p:ext uri="{BB962C8B-B14F-4D97-AF65-F5344CB8AC3E}">
        <p14:creationId xmlns:p14="http://schemas.microsoft.com/office/powerpoint/2010/main" val="91797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03238"/>
            <a:ext cx="2341563" cy="1755775"/>
          </a:xfrm>
        </p:spPr>
      </p:sp>
      <p:sp>
        <p:nvSpPr>
          <p:cNvPr id="3" name="Notes Placeholder 2"/>
          <p:cNvSpPr>
            <a:spLocks noGrp="1"/>
          </p:cNvSpPr>
          <p:nvPr>
            <p:ph type="body" idx="1"/>
          </p:nvPr>
        </p:nvSpPr>
        <p:spPr/>
        <p:txBody>
          <a:bodyPr/>
          <a:lstStyle/>
          <a:p>
            <a:r>
              <a:rPr lang="en-US" sz="2000" b="0" i="0" u="none" strike="noStrike" kern="1200" baseline="0" dirty="0" smtClean="0">
                <a:solidFill>
                  <a:schemeClr val="tx1"/>
                </a:solidFill>
                <a:latin typeface="+mn-lt"/>
                <a:ea typeface="+mn-ea"/>
                <a:cs typeface="+mn-cs"/>
              </a:rPr>
              <a:t>The arrows (red for scenario 1 and yellow for scenario 2) represent for each key variable both the direction (increase, decrease or stability) and the intensity (bigger arrows for &gt; 30% change in the base variable, smaller arrows for a change between 10% and 30%) of the likely change, according to the most frequent responses to the survey (modal values). </a:t>
            </a:r>
            <a:endParaRPr lang="en-US" dirty="0"/>
          </a:p>
        </p:txBody>
      </p:sp>
      <p:sp>
        <p:nvSpPr>
          <p:cNvPr id="4" name="Slide Number Placeholder 3"/>
          <p:cNvSpPr>
            <a:spLocks noGrp="1"/>
          </p:cNvSpPr>
          <p:nvPr>
            <p:ph type="sldNum" sz="quarter" idx="10"/>
          </p:nvPr>
        </p:nvSpPr>
        <p:spPr/>
        <p:txBody>
          <a:bodyPr/>
          <a:lstStyle/>
          <a:p>
            <a:fld id="{D753EDEF-AE47-034B-9F76-380D29F450C4}" type="slidenum">
              <a:rPr lang="en-US" smtClean="0"/>
              <a:t>8</a:t>
            </a:fld>
            <a:endParaRPr lang="en-US"/>
          </a:p>
        </p:txBody>
      </p:sp>
    </p:spTree>
    <p:extLst>
      <p:ext uri="{BB962C8B-B14F-4D97-AF65-F5344CB8AC3E}">
        <p14:creationId xmlns:p14="http://schemas.microsoft.com/office/powerpoint/2010/main" val="65179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71850" y="503238"/>
            <a:ext cx="2341563" cy="1755775"/>
          </a:xfrm>
        </p:spPr>
      </p:sp>
      <p:sp>
        <p:nvSpPr>
          <p:cNvPr id="3" name="Notes Placeholder 2"/>
          <p:cNvSpPr>
            <a:spLocks noGrp="1"/>
          </p:cNvSpPr>
          <p:nvPr>
            <p:ph type="body" idx="1"/>
          </p:nvPr>
        </p:nvSpPr>
        <p:spPr/>
        <p:txBody>
          <a:bodyPr/>
          <a:lstStyle/>
          <a:p>
            <a:r>
              <a:rPr lang="en-US" dirty="0" smtClean="0"/>
              <a:t>Not only do study results differ from each other,</a:t>
            </a:r>
            <a:r>
              <a:rPr lang="en-US" baseline="0" dirty="0" smtClean="0"/>
              <a:t> but each study shows considerable variability within a single study.  Each researcher may also consider different variables…</a:t>
            </a:r>
          </a:p>
          <a:p>
            <a:endParaRPr lang="en-US" baseline="0" dirty="0" smtClean="0"/>
          </a:p>
          <a:p>
            <a:r>
              <a:rPr lang="en-US" baseline="0" dirty="0" smtClean="0"/>
              <a:t>Here is a case that one researcher considered electrification and another did not. One might guess that all the extra travel could easily offset all the gains from electrification.  But then there is an unconsidered (unweighted) social and wealth value of more travel. How can that be considered in the same models?</a:t>
            </a:r>
          </a:p>
          <a:p>
            <a:endParaRPr lang="en-US" baseline="0" dirty="0" smtClean="0"/>
          </a:p>
          <a:p>
            <a:r>
              <a:rPr lang="en-US" baseline="0" dirty="0" smtClean="0"/>
              <a:t>Cycle smoothing seems to be similar to eco-driving. Is this an overlap in assessment?</a:t>
            </a:r>
            <a:endParaRPr lang="en-US" dirty="0"/>
          </a:p>
        </p:txBody>
      </p:sp>
      <p:sp>
        <p:nvSpPr>
          <p:cNvPr id="4" name="Slide Number Placeholder 3"/>
          <p:cNvSpPr>
            <a:spLocks noGrp="1"/>
          </p:cNvSpPr>
          <p:nvPr>
            <p:ph type="sldNum" sz="quarter" idx="10"/>
          </p:nvPr>
        </p:nvSpPr>
        <p:spPr/>
        <p:txBody>
          <a:bodyPr/>
          <a:lstStyle/>
          <a:p>
            <a:fld id="{D753EDEF-AE47-034B-9F76-380D29F450C4}" type="slidenum">
              <a:rPr lang="en-US" smtClean="0"/>
              <a:t>9</a:t>
            </a:fld>
            <a:endParaRPr lang="en-US"/>
          </a:p>
        </p:txBody>
      </p:sp>
    </p:spTree>
    <p:extLst>
      <p:ext uri="{BB962C8B-B14F-4D97-AF65-F5344CB8AC3E}">
        <p14:creationId xmlns:p14="http://schemas.microsoft.com/office/powerpoint/2010/main" val="8699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Yacov</a:t>
            </a:r>
            <a:r>
              <a:rPr lang="en-US" dirty="0" smtClean="0"/>
              <a:t> </a:t>
            </a:r>
            <a:r>
              <a:rPr lang="en-US" dirty="0" err="1" smtClean="0"/>
              <a:t>Zahavi’s</a:t>
            </a:r>
            <a:r>
              <a:rPr lang="en-US" dirty="0" smtClean="0"/>
              <a:t> observations, furthered by </a:t>
            </a:r>
            <a:r>
              <a:rPr lang="en-US" dirty="0" err="1" smtClean="0"/>
              <a:t>Cesare</a:t>
            </a:r>
            <a:r>
              <a:rPr lang="en-US" dirty="0" smtClean="0"/>
              <a:t> Marchetti, are important </a:t>
            </a:r>
            <a:r>
              <a:rPr lang="en-US" baseline="0" dirty="0" smtClean="0"/>
              <a:t>social invariants for automobility.</a:t>
            </a:r>
            <a:r>
              <a:rPr lang="en-US" dirty="0" smtClean="0"/>
              <a:t> </a:t>
            </a:r>
            <a:r>
              <a:rPr lang="en-US" baseline="0" dirty="0" smtClean="0"/>
              <a:t>Humans seem to be comfortable with traveling about an hour/day and spending about 12% of their income on transportation. The time budget has been a factor since the Neolithic, as we settled into agriculture.  While statistical simplifications for modeling, these </a:t>
            </a:r>
            <a:r>
              <a:rPr lang="en-US" baseline="0" dirty="0" err="1" smtClean="0"/>
              <a:t>alsohelp</a:t>
            </a:r>
            <a:r>
              <a:rPr lang="en-US" baseline="0" dirty="0" smtClean="0"/>
              <a:t> predict our responses to congestion, speed, buses, vehicle ownership even parking accessibility. Our travel budget grows with wealth, hence GDP drives automotive ownership increases to plateau around 800/1000, country-by-country.</a:t>
            </a:r>
          </a:p>
          <a:p>
            <a:endParaRPr lang="en-US" baseline="0" dirty="0" smtClean="0"/>
          </a:p>
          <a:p>
            <a:r>
              <a:rPr lang="en-US" baseline="0" dirty="0" smtClean="0"/>
              <a:t>Today, owning a personal vehicle is within reach of the budgets of more and more people, hence the extant world-wide vehicle population is still growing.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identification of stable daily travel time "budgets" brought home to Zahavi the importance of travel speeds. He realized that travelers did not save time as a result of increases in travel speed, but that they applied the time saved from some trips for additional travel. This led him to explain the resistance of travelers to switch from private cars to slower public transport modes. This resistance, described by too many as a "love affair with the motor car", he explained as unwillingness to lose trips, because of the activities associated with them. This led him to conclude </a:t>
            </a:r>
            <a:r>
              <a:rPr lang="en-US" b="1" dirty="0" smtClean="0"/>
              <a:t>that public transport could attract significant numbers of passengers from private cars only by offering higher door-to-door speeds, as it does for many trips in cities such as London, New York and Paris.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a:t>
            </a:r>
            <a:r>
              <a:rPr lang="en-US" dirty="0" err="1" smtClean="0"/>
              <a:t>www.surveyarchive.org</a:t>
            </a:r>
            <a:r>
              <a:rPr lang="en-US" dirty="0" smtClean="0"/>
              <a:t>/</a:t>
            </a:r>
            <a:r>
              <a:rPr lang="en-US" dirty="0" err="1" smtClean="0"/>
              <a:t>zahavi.html</a:t>
            </a:r>
            <a:endParaRPr lang="en-US" dirty="0" smtClean="0"/>
          </a:p>
          <a:p>
            <a:r>
              <a:rPr lang="en-US" dirty="0" smtClean="0"/>
              <a:t>https://</a:t>
            </a:r>
            <a:r>
              <a:rPr lang="en-US" dirty="0" err="1" smtClean="0"/>
              <a:t>en.wikipedia.org</a:t>
            </a:r>
            <a:r>
              <a:rPr lang="en-US" dirty="0" smtClean="0"/>
              <a:t>/wiki/Marchetti%27s_constant</a:t>
            </a:r>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16</a:t>
            </a:fld>
            <a:endParaRPr lang="en-US"/>
          </a:p>
        </p:txBody>
      </p:sp>
    </p:spTree>
    <p:extLst>
      <p:ext uri="{BB962C8B-B14F-4D97-AF65-F5344CB8AC3E}">
        <p14:creationId xmlns:p14="http://schemas.microsoft.com/office/powerpoint/2010/main" val="75027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Wicked Problems</a:t>
            </a:r>
            <a:r>
              <a:rPr lang="en-US" sz="1200" b="0" kern="1200" dirty="0" smtClean="0">
                <a:solidFill>
                  <a:schemeClr val="tx1"/>
                </a:solidFill>
                <a:latin typeface="+mn-lt"/>
                <a:ea typeface="+mn-ea"/>
                <a:cs typeface="+mn-cs"/>
              </a:rPr>
              <a:t> have five key characteristics.... </a:t>
            </a:r>
          </a:p>
          <a:p>
            <a:r>
              <a:rPr lang="en-US" sz="1200" b="0" kern="1200" dirty="0" smtClean="0">
                <a:solidFill>
                  <a:schemeClr val="tx1"/>
                </a:solidFill>
                <a:latin typeface="+mn-lt"/>
                <a:ea typeface="+mn-ea"/>
                <a:cs typeface="+mn-cs"/>
              </a:rPr>
              <a:t>Indeterminacy in problem formulation—the precise formulation of a wicked problem as a problem with unique and determinate satisfaction conditions is virtually impossible because the values and interests of concerned and affected parties are diverse, often in conflict with one another, and change over time and across generations. </a:t>
            </a:r>
          </a:p>
          <a:p>
            <a:r>
              <a:rPr lang="en-US" sz="1200" b="0" kern="1200" dirty="0" smtClean="0">
                <a:solidFill>
                  <a:schemeClr val="tx1"/>
                </a:solidFill>
                <a:latin typeface="+mn-lt"/>
                <a:ea typeface="+mn-ea"/>
                <a:cs typeface="+mn-cs"/>
              </a:rPr>
              <a:t>Non-definitiveness in problem solution—a rigorous and ultimate solution to a wicked problem with definitive results is unattainable because neither the problem nor the repercussions of its solution are determinate. The latter is best described by </a:t>
            </a:r>
            <a:r>
              <a:rPr lang="en-US" sz="1200" b="0" kern="1200" dirty="0" err="1" smtClean="0">
                <a:solidFill>
                  <a:schemeClr val="tx1"/>
                </a:solidFill>
                <a:latin typeface="+mn-lt"/>
                <a:ea typeface="+mn-ea"/>
                <a:cs typeface="+mn-cs"/>
              </a:rPr>
              <a:t>Rittel</a:t>
            </a:r>
            <a:r>
              <a:rPr lang="en-US" sz="1200" b="0" kern="1200" dirty="0" smtClean="0">
                <a:solidFill>
                  <a:schemeClr val="tx1"/>
                </a:solidFill>
                <a:latin typeface="+mn-lt"/>
                <a:ea typeface="+mn-ea"/>
                <a:cs typeface="+mn-cs"/>
              </a:rPr>
              <a:t> and Webber as “The full consequences [of a solution] cannot be appraised until the waves of repercussions have completely run out, and we have no way of tracing the waves through all the affected lives ahead of time or within a limited time span” (</a:t>
            </a:r>
            <a:r>
              <a:rPr lang="en-US" sz="1200" b="0" kern="1200" dirty="0" err="1" smtClean="0">
                <a:solidFill>
                  <a:schemeClr val="tx1"/>
                </a:solidFill>
                <a:latin typeface="+mn-lt"/>
                <a:ea typeface="+mn-ea"/>
                <a:cs typeface="+mn-cs"/>
              </a:rPr>
              <a:t>Rittel</a:t>
            </a:r>
            <a:r>
              <a:rPr lang="en-US" sz="1200" b="0" kern="1200" dirty="0" smtClean="0">
                <a:solidFill>
                  <a:schemeClr val="tx1"/>
                </a:solidFill>
                <a:latin typeface="+mn-lt"/>
                <a:ea typeface="+mn-ea"/>
                <a:cs typeface="+mn-cs"/>
              </a:rPr>
              <a:t> &amp; Webber, 1973, p. 163). </a:t>
            </a:r>
          </a:p>
          <a:p>
            <a:r>
              <a:rPr lang="en-US" sz="1200" b="0" kern="1200" dirty="0" smtClean="0">
                <a:solidFill>
                  <a:schemeClr val="tx1"/>
                </a:solidFill>
                <a:latin typeface="+mn-lt"/>
                <a:ea typeface="+mn-ea"/>
                <a:cs typeface="+mn-cs"/>
              </a:rPr>
              <a:t>Non-solubility—wicked problems can never be solved because of the first two characteristics. Unlike “tame problems” that are determinate with clear goal(s) and a definite set of well-defined rules (like those in mathematics, engineering, and chess), and are thus ultimately soluble (eliminable), wicked problems may be suppressed or even overcome, but cannot be eliminated. In different and often more wicked forms, they will recur. Therefore, “[a]t best they are only re-solved—over and over again” (</a:t>
            </a:r>
            <a:r>
              <a:rPr lang="en-US" sz="1200" b="0" kern="1200" dirty="0" err="1" smtClean="0">
                <a:solidFill>
                  <a:schemeClr val="tx1"/>
                </a:solidFill>
                <a:latin typeface="+mn-lt"/>
                <a:ea typeface="+mn-ea"/>
                <a:cs typeface="+mn-cs"/>
              </a:rPr>
              <a:t>Rittel</a:t>
            </a:r>
            <a:r>
              <a:rPr lang="en-US" sz="1200" b="0" kern="1200" dirty="0" smtClean="0">
                <a:solidFill>
                  <a:schemeClr val="tx1"/>
                </a:solidFill>
                <a:latin typeface="+mn-lt"/>
                <a:ea typeface="+mn-ea"/>
                <a:cs typeface="+mn-cs"/>
              </a:rPr>
              <a:t> &amp; Webber, 1973, p.160). </a:t>
            </a:r>
          </a:p>
          <a:p>
            <a:r>
              <a:rPr lang="en-US" sz="1200" b="0" kern="1200" dirty="0" smtClean="0">
                <a:solidFill>
                  <a:schemeClr val="tx1"/>
                </a:solidFill>
                <a:latin typeface="+mn-lt"/>
                <a:ea typeface="+mn-ea"/>
                <a:cs typeface="+mn-cs"/>
              </a:rPr>
              <a:t>Irreversible consequentiality—every implemented solution to a wicked problem is consequential, often triggering ripple effects throughout the entire socio-ecological system that are neither reversible, nor stoppable. Large scale ecological projects (e.g., greenways, parks, reservoirs, natural reserves, wild life habitats, and riparian buffers), public works projects (e.g., freeways, airports, dams, and subways), and implemented environmental policies (e.g., the Clean Air Act in the United States, and the Chinese national policy of cross-region water resources transfer—“Nan </a:t>
            </a:r>
            <a:r>
              <a:rPr lang="en-US" sz="1200" b="0" kern="1200" dirty="0" err="1" smtClean="0">
                <a:solidFill>
                  <a:schemeClr val="tx1"/>
                </a:solidFill>
                <a:latin typeface="+mn-lt"/>
                <a:ea typeface="+mn-ea"/>
                <a:cs typeface="+mn-cs"/>
              </a:rPr>
              <a:t>Shui</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Bei</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Diao</a:t>
            </a:r>
            <a:r>
              <a:rPr lang="en-US" sz="1200" b="0" kern="1200" dirty="0" smtClean="0">
                <a:solidFill>
                  <a:schemeClr val="tx1"/>
                </a:solidFill>
                <a:latin typeface="+mn-lt"/>
                <a:ea typeface="+mn-ea"/>
                <a:cs typeface="+mn-cs"/>
              </a:rPr>
              <a:t>”) all “leave[s] ‘traces’ that cannot be undone” (</a:t>
            </a:r>
            <a:r>
              <a:rPr lang="en-US" sz="1200" b="0" kern="1200" dirty="0" err="1" smtClean="0">
                <a:solidFill>
                  <a:schemeClr val="tx1"/>
                </a:solidFill>
                <a:latin typeface="+mn-lt"/>
                <a:ea typeface="+mn-ea"/>
                <a:cs typeface="+mn-cs"/>
              </a:rPr>
              <a:t>Rittel</a:t>
            </a:r>
            <a:r>
              <a:rPr lang="en-US" sz="1200" b="0" kern="1200" dirty="0" smtClean="0">
                <a:solidFill>
                  <a:schemeClr val="tx1"/>
                </a:solidFill>
                <a:latin typeface="+mn-lt"/>
                <a:ea typeface="+mn-ea"/>
                <a:cs typeface="+mn-cs"/>
              </a:rPr>
              <a:t> &amp; Webber, 1973, p.163). </a:t>
            </a:r>
          </a:p>
          <a:p>
            <a:r>
              <a:rPr lang="en-US" sz="1200" b="0" kern="1200" dirty="0" smtClean="0">
                <a:solidFill>
                  <a:schemeClr val="tx1"/>
                </a:solidFill>
                <a:latin typeface="+mn-lt"/>
                <a:ea typeface="+mn-ea"/>
                <a:cs typeface="+mn-cs"/>
              </a:rPr>
              <a:t>Individual uniqueness—despite likely similarities among wicked problems, there always is one or more distinguishing property of overriding importance that makes an individual problem and its solution(s) essentially one-of-a-kind. There are therefore no classes of wicked problems, nor immediately transferable solutions.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Because of these characteristics, </a:t>
            </a:r>
            <a:r>
              <a:rPr lang="en-US" sz="1200" b="0" kern="1200" dirty="0" err="1" smtClean="0">
                <a:solidFill>
                  <a:schemeClr val="tx1"/>
                </a:solidFill>
                <a:latin typeface="+mn-lt"/>
                <a:ea typeface="+mn-ea"/>
                <a:cs typeface="+mn-cs"/>
              </a:rPr>
              <a:t>Rittel</a:t>
            </a:r>
            <a:r>
              <a:rPr lang="en-US" sz="1200" b="0" kern="1200" dirty="0" smtClean="0">
                <a:solidFill>
                  <a:schemeClr val="tx1"/>
                </a:solidFill>
                <a:latin typeface="+mn-lt"/>
                <a:ea typeface="+mn-ea"/>
                <a:cs typeface="+mn-cs"/>
              </a:rPr>
              <a:t> and Webber argued that wicked problems are innately resistant to any tame formulations of scientific analysis and linear protocols for professional practice, defying the conventional approaches and skill sets of planning, management, and policy-making.</a:t>
            </a:r>
          </a:p>
          <a:p>
            <a:r>
              <a:rPr lang="en-US" sz="1200" b="0" kern="1200" dirty="0" smtClean="0">
                <a:solidFill>
                  <a:schemeClr val="tx1"/>
                </a:solidFill>
                <a:latin typeface="+mn-lt"/>
                <a:ea typeface="+mn-ea"/>
                <a:cs typeface="+mn-cs"/>
              </a:rPr>
              <a:t>From: "</a:t>
            </a:r>
            <a:r>
              <a:rPr lang="en-US" sz="1200" b="0" u="sng" kern="1200" dirty="0" smtClean="0">
                <a:solidFill>
                  <a:schemeClr val="tx1"/>
                </a:solidFill>
                <a:latin typeface="+mn-lt"/>
                <a:ea typeface="+mn-ea"/>
                <a:cs typeface="+mn-cs"/>
                <a:hlinkClick r:id="rId3"/>
              </a:rPr>
              <a:t>Working with wicked problems in socio-ecological systems: Awareness,acceptance, and adaptation"</a:t>
            </a:r>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21</a:t>
            </a:fld>
            <a:endParaRPr lang="en-US"/>
          </a:p>
        </p:txBody>
      </p:sp>
    </p:spTree>
    <p:extLst>
      <p:ext uri="{BB962C8B-B14F-4D97-AF65-F5344CB8AC3E}">
        <p14:creationId xmlns:p14="http://schemas.microsoft.com/office/powerpoint/2010/main" val="155304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78912-4EE5-3C45-8EF6-BD930B78CD1B}" type="slidenum">
              <a:rPr lang="en-US" smtClean="0"/>
              <a:t>22</a:t>
            </a:fld>
            <a:endParaRPr lang="en-US"/>
          </a:p>
        </p:txBody>
      </p:sp>
    </p:spTree>
    <p:extLst>
      <p:ext uri="{BB962C8B-B14F-4D97-AF65-F5344CB8AC3E}">
        <p14:creationId xmlns:p14="http://schemas.microsoft.com/office/powerpoint/2010/main" val="155304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C2548F7-4898-8C4A-889A-F35F869A15D7}" type="datetime1">
              <a:rPr lang="en-CA" smtClean="0"/>
              <a:t>16/06/16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20150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ACE0847-3720-6748-804D-14FBB9B9EC88}" type="datetime1">
              <a:rPr lang="en-CA" smtClean="0"/>
              <a:t>16/06/16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152916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1D90B7C-9256-2941-9550-51D2CF5A4AE9}" type="datetime1">
              <a:rPr lang="en-CA" smtClean="0"/>
              <a:t>16/06/16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302405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8EDF72C-CB18-4147-98C3-1727668F5BA6}" type="datetime1">
              <a:rPr lang="en-CA" smtClean="0"/>
              <a:t>16/06/16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204146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EF7D661-8915-0445-ACDA-BB168CC05676}" type="datetime1">
              <a:rPr lang="en-CA" smtClean="0"/>
              <a:t>16/06/16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180287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CCDBA52-16E4-1C4A-8D11-CFE2D1C85E6C}" type="datetime1">
              <a:rPr lang="en-CA" smtClean="0"/>
              <a:t>16/06/16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131941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2EE98B0-08D7-3F4C-B727-885983CC6763}" type="datetime1">
              <a:rPr lang="en-CA" smtClean="0"/>
              <a:t>16/06/16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155330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9AFC454-4DB5-AE4E-9FB9-97E56C7001ED}" type="datetime1">
              <a:rPr lang="en-CA" smtClean="0"/>
              <a:t>16/06/16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69742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83646-C27C-AD45-9CCD-95ABCC9DDCCC}" type="datetime1">
              <a:rPr lang="en-CA" smtClean="0"/>
              <a:t>16/06/16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301220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ED3D20E-688E-EA47-BF59-464C2F3EF2C6}" type="datetime1">
              <a:rPr lang="en-CA" smtClean="0"/>
              <a:t>16/06/16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2606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D83D0DB-EBEE-3645-8838-937FDED55D56}" type="datetime1">
              <a:rPr lang="en-CA" smtClean="0"/>
              <a:t>16/06/16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19A50-0205-D043-9F50-AE18F617819C}" type="slidenum">
              <a:rPr lang="en-US" smtClean="0"/>
              <a:t>‹#›</a:t>
            </a:fld>
            <a:endParaRPr lang="en-US"/>
          </a:p>
        </p:txBody>
      </p:sp>
    </p:spTree>
    <p:extLst>
      <p:ext uri="{BB962C8B-B14F-4D97-AF65-F5344CB8AC3E}">
        <p14:creationId xmlns:p14="http://schemas.microsoft.com/office/powerpoint/2010/main" val="2769301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3611"/>
            <a:ext cx="8229600" cy="756014"/>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9ECA7-84EE-334B-9254-50908F13FB93}" type="datetime1">
              <a:rPr lang="en-CA" smtClean="0"/>
              <a:t>16/06/16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08947" y="648908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19A50-0205-D043-9F50-AE18F617819C}" type="slidenum">
              <a:rPr lang="en-US" smtClean="0"/>
              <a:t>‹#›</a:t>
            </a:fld>
            <a:endParaRPr lang="en-US" dirty="0"/>
          </a:p>
        </p:txBody>
      </p:sp>
      <p:sp>
        <p:nvSpPr>
          <p:cNvPr id="7" name="TextBox 6"/>
          <p:cNvSpPr txBox="1"/>
          <p:nvPr userDrawn="1"/>
        </p:nvSpPr>
        <p:spPr>
          <a:xfrm>
            <a:off x="6297391" y="6550223"/>
            <a:ext cx="2389409" cy="307777"/>
          </a:xfrm>
          <a:prstGeom prst="rect">
            <a:avLst/>
          </a:prstGeom>
          <a:noFill/>
        </p:spPr>
        <p:txBody>
          <a:bodyPr wrap="none" rtlCol="0">
            <a:spAutoFit/>
          </a:bodyPr>
          <a:lstStyle/>
          <a:p>
            <a:pPr algn="r"/>
            <a:r>
              <a:rPr lang="en-US" sz="1400" b="0" i="1" dirty="0" smtClean="0">
                <a:solidFill>
                  <a:schemeClr val="accent1">
                    <a:lumMod val="75000"/>
                  </a:schemeClr>
                </a:solidFill>
              </a:rPr>
              <a:t>©</a:t>
            </a:r>
            <a:r>
              <a:rPr lang="en-US" sz="1400" b="0" i="1" baseline="0" dirty="0" smtClean="0">
                <a:solidFill>
                  <a:schemeClr val="accent1">
                    <a:lumMod val="75000"/>
                  </a:schemeClr>
                </a:solidFill>
              </a:rPr>
              <a:t> 2016 </a:t>
            </a:r>
            <a:r>
              <a:rPr lang="en-US" sz="1400" b="0" i="1" dirty="0" smtClean="0">
                <a:solidFill>
                  <a:schemeClr val="accent1">
                    <a:lumMod val="75000"/>
                  </a:schemeClr>
                </a:solidFill>
              </a:rPr>
              <a:t>Grush Niles Strategic</a:t>
            </a:r>
            <a:endParaRPr lang="en-US" sz="1400" b="0" i="1" dirty="0">
              <a:solidFill>
                <a:schemeClr val="accent1">
                  <a:lumMod val="75000"/>
                </a:schemeClr>
              </a:solidFill>
            </a:endParaRPr>
          </a:p>
        </p:txBody>
      </p:sp>
      <p:sp>
        <p:nvSpPr>
          <p:cNvPr id="8" name="TextBox 7"/>
          <p:cNvSpPr txBox="1"/>
          <p:nvPr userDrawn="1"/>
        </p:nvSpPr>
        <p:spPr>
          <a:xfrm rot="5400000">
            <a:off x="8448767" y="4696866"/>
            <a:ext cx="1172116" cy="215444"/>
          </a:xfrm>
          <a:prstGeom prst="rect">
            <a:avLst/>
          </a:prstGeom>
          <a:noFill/>
        </p:spPr>
        <p:txBody>
          <a:bodyPr wrap="none">
            <a:spAutoFit/>
          </a:bodyPr>
          <a:lstStyle/>
          <a:p>
            <a:pPr>
              <a:defRPr/>
            </a:pPr>
            <a:r>
              <a:rPr lang="en-US" sz="800" dirty="0">
                <a:solidFill>
                  <a:schemeClr val="bg1">
                    <a:lumMod val="75000"/>
                  </a:schemeClr>
                </a:solidFill>
              </a:rPr>
              <a:t>© Grush Niles Strategic</a:t>
            </a:r>
          </a:p>
        </p:txBody>
      </p:sp>
    </p:spTree>
    <p:extLst>
      <p:ext uri="{BB962C8B-B14F-4D97-AF65-F5344CB8AC3E}">
        <p14:creationId xmlns:p14="http://schemas.microsoft.com/office/powerpoint/2010/main" val="337490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000" kern="1200">
          <a:solidFill>
            <a:srgbClr val="00457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F497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F497D"/>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F497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a:xfrm>
            <a:off x="0" y="0"/>
            <a:ext cx="9144000" cy="6858000"/>
          </a:xfrm>
          <a:prstGeom prst="rect">
            <a:avLst/>
          </a:prstGeom>
          <a:solidFill>
            <a:srgbClr val="00457C"/>
          </a:solidFill>
          <a:ln>
            <a:noFill/>
          </a:ln>
        </p:spPr>
        <p:txBody>
          <a:bodyPr vert="horz" lIns="91440" tIns="45720" rIns="91440" bIns="45720" rtlCol="0" anchor="ctr">
            <a:noAutofit/>
          </a:bodyPr>
          <a:lstStyle>
            <a:lvl1pPr marL="225425" indent="0" algn="l" defTabSz="457200" rtl="0" eaLnBrk="1" latinLnBrk="0" hangingPunct="1">
              <a:spcBef>
                <a:spcPct val="0"/>
              </a:spcBef>
              <a:buNone/>
              <a:defRPr sz="3600" kern="1200">
                <a:solidFill>
                  <a:schemeClr val="bg1">
                    <a:lumMod val="95000"/>
                  </a:schemeClr>
                </a:solidFill>
                <a:latin typeface="+mj-lt"/>
                <a:ea typeface="+mj-ea"/>
                <a:cs typeface="+mj-cs"/>
              </a:defRPr>
            </a:lvl1pPr>
          </a:lstStyle>
          <a:p>
            <a:pPr algn="ctr"/>
            <a:r>
              <a:rPr lang="en-CA" b="1" dirty="0" smtClean="0"/>
              <a:t>Why and how to get to</a:t>
            </a:r>
            <a:r>
              <a:rPr lang="en-CA" b="1" dirty="0"/>
              <a:t> </a:t>
            </a:r>
            <a:r>
              <a:rPr lang="en-CA" b="1" dirty="0" smtClean="0"/>
              <a:t>automated</a:t>
            </a:r>
            <a:br>
              <a:rPr lang="en-CA" b="1" dirty="0" smtClean="0"/>
            </a:br>
            <a:r>
              <a:rPr lang="en-CA" b="1" dirty="0" smtClean="0"/>
              <a:t>transit and transportation faster</a:t>
            </a:r>
          </a:p>
          <a:p>
            <a:pPr algn="ctr"/>
            <a:endParaRPr lang="en-CA" sz="2400" b="1" dirty="0"/>
          </a:p>
          <a:p>
            <a:pPr algn="ctr"/>
            <a:r>
              <a:rPr lang="en-CA" sz="2400" b="1" dirty="0" smtClean="0"/>
              <a:t>Ministry of Transportation Ontario</a:t>
            </a:r>
          </a:p>
          <a:p>
            <a:pPr algn="ctr"/>
            <a:r>
              <a:rPr lang="en-CA" sz="2000" b="1" dirty="0" smtClean="0"/>
              <a:t>June 17, 2016  —  Toronto</a:t>
            </a:r>
          </a:p>
          <a:p>
            <a:pPr algn="ctr"/>
            <a:endParaRPr lang="en-CA" sz="2000" b="1" dirty="0"/>
          </a:p>
          <a:p>
            <a:pPr algn="ctr"/>
            <a:endParaRPr lang="en-CA" sz="2000" b="1" dirty="0" smtClean="0"/>
          </a:p>
          <a:p>
            <a:pPr algn="ctr"/>
            <a:endParaRPr lang="en-CA" sz="2000" b="1" dirty="0"/>
          </a:p>
          <a:p>
            <a:pPr algn="ctr"/>
            <a:r>
              <a:rPr lang="en-US" sz="2000" dirty="0">
                <a:solidFill>
                  <a:schemeClr val="bg1"/>
                </a:solidFill>
              </a:rPr>
              <a:t>Bern </a:t>
            </a:r>
            <a:r>
              <a:rPr lang="en-US" sz="2000" dirty="0" smtClean="0">
                <a:solidFill>
                  <a:schemeClr val="bg1"/>
                </a:solidFill>
              </a:rPr>
              <a:t>Grush</a:t>
            </a:r>
          </a:p>
          <a:p>
            <a:pPr algn="ctr"/>
            <a:r>
              <a:rPr lang="en-US" sz="2000" dirty="0" smtClean="0">
                <a:solidFill>
                  <a:schemeClr val="bg1"/>
                </a:solidFill>
              </a:rPr>
              <a:t>Grush Niles Strategic</a:t>
            </a:r>
            <a:endParaRPr lang="en-US" sz="2000" dirty="0">
              <a:solidFill>
                <a:schemeClr val="bg1"/>
              </a:solidFill>
            </a:endParaRPr>
          </a:p>
          <a:p>
            <a:pPr algn="ctr"/>
            <a:endParaRPr lang="en-US" sz="2000" dirty="0" smtClean="0">
              <a:solidFill>
                <a:schemeClr val="bg1"/>
              </a:solidFill>
            </a:endParaRPr>
          </a:p>
        </p:txBody>
      </p:sp>
      <p:pic>
        <p:nvPicPr>
          <p:cNvPr id="7" name="Picture 6" descr="Main Logo Designs white (Rev).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1891" y="5438949"/>
            <a:ext cx="1931140" cy="533400"/>
          </a:xfrm>
          <a:prstGeom prst="rect">
            <a:avLst/>
          </a:prstGeom>
        </p:spPr>
      </p:pic>
    </p:spTree>
    <p:extLst>
      <p:ext uri="{BB962C8B-B14F-4D97-AF65-F5344CB8AC3E}">
        <p14:creationId xmlns:p14="http://schemas.microsoft.com/office/powerpoint/2010/main" val="2426314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D7919A50-0205-D043-9F50-AE18F617819C}" type="slidenum">
              <a:rPr lang="en-US" smtClean="0"/>
              <a:t>10</a:t>
            </a:fld>
            <a:endParaRPr lang="en-US"/>
          </a:p>
        </p:txBody>
      </p:sp>
      <p:sp>
        <p:nvSpPr>
          <p:cNvPr id="5" name="Content Placeholder 4"/>
          <p:cNvSpPr>
            <a:spLocks noGrp="1"/>
          </p:cNvSpPr>
          <p:nvPr>
            <p:ph idx="4294967295"/>
          </p:nvPr>
        </p:nvSpPr>
        <p:spPr>
          <a:xfrm>
            <a:off x="572765" y="1198563"/>
            <a:ext cx="8229600" cy="4989512"/>
          </a:xfrm>
        </p:spPr>
        <p:txBody>
          <a:bodyPr>
            <a:normAutofit fontScale="62500" lnSpcReduction="20000"/>
          </a:bodyPr>
          <a:lstStyle/>
          <a:p>
            <a:pPr marL="514350" indent="-514350">
              <a:buFont typeface="+mj-lt"/>
              <a:buAutoNum type="arabicPeriod"/>
            </a:pPr>
            <a:r>
              <a:rPr lang="en-US" dirty="0" smtClean="0"/>
              <a:t>When will fully automated vehicles arrive?</a:t>
            </a:r>
          </a:p>
          <a:p>
            <a:pPr marL="514350" indent="-514350">
              <a:buFont typeface="+mj-lt"/>
              <a:buAutoNum type="arabicPeriod"/>
            </a:pPr>
            <a:r>
              <a:rPr lang="en-US" dirty="0" smtClean="0"/>
              <a:t>What infrastructure will be needed?  Be best?</a:t>
            </a:r>
          </a:p>
          <a:p>
            <a:pPr marL="514350" indent="-514350">
              <a:buFont typeface="+mj-lt"/>
              <a:buAutoNum type="arabicPeriod"/>
            </a:pPr>
            <a:r>
              <a:rPr lang="en-US" dirty="0" smtClean="0"/>
              <a:t>Will the ownership model change significantly? </a:t>
            </a:r>
          </a:p>
          <a:p>
            <a:pPr marL="514350" indent="-514350">
              <a:buFont typeface="+mj-lt"/>
              <a:buAutoNum type="arabicPeriod"/>
            </a:pPr>
            <a:r>
              <a:rPr lang="en-US" dirty="0" smtClean="0"/>
              <a:t>Will “Access Anxiety” kill the household market for </a:t>
            </a:r>
            <a:r>
              <a:rPr lang="en-US" dirty="0"/>
              <a:t>a</a:t>
            </a:r>
            <a:r>
              <a:rPr lang="en-US" dirty="0" smtClean="0"/>
              <a:t>utomated vehicles?</a:t>
            </a:r>
          </a:p>
          <a:p>
            <a:pPr marL="514350" indent="-514350">
              <a:buFont typeface="+mj-lt"/>
              <a:buAutoNum type="arabicPeriod"/>
            </a:pPr>
            <a:r>
              <a:rPr lang="en-US" dirty="0" smtClean="0"/>
              <a:t>Will automation mean more or fewer VKT?</a:t>
            </a:r>
          </a:p>
          <a:p>
            <a:pPr marL="514350" indent="-514350">
              <a:buFont typeface="+mj-lt"/>
              <a:buAutoNum type="arabicPeriod"/>
            </a:pPr>
            <a:r>
              <a:rPr lang="en-US" dirty="0" smtClean="0"/>
              <a:t>Will the Zahavi/Marchetti budgets hold?</a:t>
            </a:r>
          </a:p>
          <a:p>
            <a:pPr marL="514350" indent="-514350">
              <a:buFont typeface="+mj-lt"/>
              <a:buAutoNum type="arabicPeriod"/>
            </a:pPr>
            <a:r>
              <a:rPr lang="en-US" dirty="0" smtClean="0"/>
              <a:t>Will drivers make “rational” choices (this time)?</a:t>
            </a:r>
          </a:p>
          <a:p>
            <a:pPr marL="514350" indent="-514350">
              <a:buFont typeface="+mj-lt"/>
              <a:buAutoNum type="arabicPeriod"/>
            </a:pPr>
            <a:r>
              <a:rPr lang="en-US" dirty="0" smtClean="0"/>
              <a:t>Can we rely on the robotaxi simulations?</a:t>
            </a:r>
          </a:p>
          <a:p>
            <a:pPr marL="514350" indent="-514350">
              <a:buFont typeface="+mj-lt"/>
              <a:buAutoNum type="arabicPeriod"/>
            </a:pPr>
            <a:r>
              <a:rPr lang="en-US" dirty="0" smtClean="0"/>
              <a:t>What if robotics make travel cheaper?</a:t>
            </a:r>
          </a:p>
          <a:p>
            <a:pPr marL="514350" indent="-514350">
              <a:buFont typeface="+mj-lt"/>
              <a:buAutoNum type="arabicPeriod"/>
            </a:pPr>
            <a:r>
              <a:rPr lang="en-US" dirty="0" smtClean="0"/>
              <a:t>Will Silicon Valley change social fundamentals of automobility?</a:t>
            </a:r>
          </a:p>
          <a:p>
            <a:pPr marL="514350" indent="-514350">
              <a:buFont typeface="+mj-lt"/>
              <a:buAutoNum type="arabicPeriod"/>
            </a:pPr>
            <a:r>
              <a:rPr lang="en-US" dirty="0" smtClean="0"/>
              <a:t>Isn’t Attention the real prize?</a:t>
            </a:r>
          </a:p>
          <a:p>
            <a:pPr marL="514350" indent="-514350">
              <a:buFont typeface="+mj-lt"/>
              <a:buAutoNum type="arabicPeriod"/>
            </a:pPr>
            <a:r>
              <a:rPr lang="en-US" dirty="0" smtClean="0"/>
              <a:t>How can we achieve “Intended Consequences”?</a:t>
            </a:r>
          </a:p>
          <a:p>
            <a:pPr marL="514350" indent="-514350">
              <a:buFont typeface="+mj-lt"/>
              <a:buAutoNum type="arabicPeriod"/>
            </a:pPr>
            <a:r>
              <a:rPr lang="en-US" dirty="0" smtClean="0"/>
              <a:t>Can robotics reduce the “Wicked Problem” of automobility?</a:t>
            </a:r>
          </a:p>
          <a:p>
            <a:pPr marL="514350" indent="-514350">
              <a:buFont typeface="+mj-lt"/>
              <a:buAutoNum type="arabicPeriod"/>
            </a:pPr>
            <a:r>
              <a:rPr lang="en-US" dirty="0" smtClean="0"/>
              <a:t>In what order will transport segments change?</a:t>
            </a:r>
          </a:p>
          <a:p>
            <a:pPr marL="514350" indent="-514350">
              <a:buFont typeface="+mj-lt"/>
              <a:buAutoNum type="arabicPeriod"/>
            </a:pPr>
            <a:r>
              <a:rPr lang="en-US" dirty="0" smtClean="0"/>
              <a:t>Will governments learn how to use Behavioral Economics?</a:t>
            </a:r>
          </a:p>
        </p:txBody>
      </p:sp>
    </p:spTree>
    <p:extLst>
      <p:ext uri="{BB962C8B-B14F-4D97-AF65-F5344CB8AC3E}">
        <p14:creationId xmlns:p14="http://schemas.microsoft.com/office/powerpoint/2010/main" val="4226427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340954" y="909103"/>
            <a:ext cx="5173662" cy="5050740"/>
          </a:xfrm>
        </p:spPr>
        <p:txBody>
          <a:bodyPr>
            <a:normAutofit/>
          </a:bodyPr>
          <a:lstStyle/>
          <a:p>
            <a:pPr>
              <a:buFont typeface="Wingdings" charset="2"/>
              <a:buChar char="§"/>
            </a:pPr>
            <a:r>
              <a:rPr lang="en-US" sz="2400" i="1" dirty="0">
                <a:solidFill>
                  <a:srgbClr val="00457C"/>
                </a:solidFill>
              </a:rPr>
              <a:t>“</a:t>
            </a:r>
            <a:r>
              <a:rPr lang="en-US" altLang="ja-JP" sz="2400" i="1" dirty="0">
                <a:solidFill>
                  <a:srgbClr val="00457C"/>
                </a:solidFill>
              </a:rPr>
              <a:t>Automation of driving is seen to be a continuum, with the distinction between driver assistance and self-driving as an evolution in design and production</a:t>
            </a:r>
            <a:r>
              <a:rPr lang="en-US" altLang="ja-JP" sz="2400" i="1" dirty="0" smtClean="0">
                <a:solidFill>
                  <a:srgbClr val="00457C"/>
                </a:solidFill>
              </a:rPr>
              <a:t>.</a:t>
            </a:r>
            <a:r>
              <a:rPr lang="en-US" sz="2400" i="1" dirty="0" smtClean="0">
                <a:solidFill>
                  <a:srgbClr val="00457C"/>
                </a:solidFill>
              </a:rPr>
              <a:t>”</a:t>
            </a:r>
            <a:br>
              <a:rPr lang="en-US" sz="2400" i="1" dirty="0" smtClean="0">
                <a:solidFill>
                  <a:srgbClr val="00457C"/>
                </a:solidFill>
              </a:rPr>
            </a:br>
            <a:r>
              <a:rPr lang="en-US" sz="1200" i="1" dirty="0" smtClean="0">
                <a:solidFill>
                  <a:srgbClr val="DEB400"/>
                </a:solidFill>
              </a:rPr>
              <a:t>Automated Vehicles: Implications for the Insurance Industry in Canada</a:t>
            </a:r>
          </a:p>
          <a:p>
            <a:pPr>
              <a:buFont typeface="Wingdings" charset="2"/>
              <a:buChar char="§"/>
            </a:pPr>
            <a:endParaRPr lang="en-US" sz="1400" i="1" dirty="0" smtClean="0">
              <a:solidFill>
                <a:srgbClr val="DEB400"/>
              </a:solidFill>
            </a:endParaRPr>
          </a:p>
          <a:p>
            <a:pPr>
              <a:buFont typeface="Wingdings" charset="2"/>
              <a:buChar char="§"/>
            </a:pPr>
            <a:endParaRPr lang="en-US" sz="1400" i="1" dirty="0" smtClean="0">
              <a:solidFill>
                <a:srgbClr val="DEB400"/>
              </a:solidFill>
            </a:endParaRPr>
          </a:p>
          <a:p>
            <a:pPr>
              <a:buFont typeface="Wingdings" charset="2"/>
              <a:buChar char="§"/>
            </a:pPr>
            <a:r>
              <a:rPr lang="en-US" sz="2400" i="1" dirty="0" smtClean="0">
                <a:solidFill>
                  <a:srgbClr val="00457C"/>
                </a:solidFill>
              </a:rPr>
              <a:t>“Self-driving cars remain a long way from commercial reality. They are suitable only for tightly controlled road environments, at slow speeds, and face a regulatory minefield.”</a:t>
            </a:r>
            <a:br>
              <a:rPr lang="en-US" sz="2400" i="1" dirty="0" smtClean="0">
                <a:solidFill>
                  <a:srgbClr val="00457C"/>
                </a:solidFill>
              </a:rPr>
            </a:br>
            <a:r>
              <a:rPr lang="en-US" sz="1200" i="1" dirty="0" smtClean="0">
                <a:solidFill>
                  <a:srgbClr val="DEB400"/>
                </a:solidFill>
              </a:rPr>
              <a:t>Carlos </a:t>
            </a:r>
            <a:r>
              <a:rPr lang="en-US" sz="1200" i="1" dirty="0" err="1" smtClean="0">
                <a:solidFill>
                  <a:srgbClr val="DEB400"/>
                </a:solidFill>
              </a:rPr>
              <a:t>Ghosn</a:t>
            </a:r>
            <a:r>
              <a:rPr lang="en-US" sz="1200" i="1" dirty="0" smtClean="0">
                <a:solidFill>
                  <a:srgbClr val="DEB400"/>
                </a:solidFill>
              </a:rPr>
              <a:t> in Gordon-Bloomfield, “Nissan Changes Expectations, Timeline for Autonomous Drive Technology.” </a:t>
            </a:r>
            <a:endParaRPr lang="en-US" sz="1400" dirty="0">
              <a:solidFill>
                <a:schemeClr val="tx1">
                  <a:lumMod val="65000"/>
                  <a:lumOff val="35000"/>
                </a:schemeClr>
              </a:solidFill>
            </a:endParaRPr>
          </a:p>
        </p:txBody>
      </p:sp>
      <p:sp>
        <p:nvSpPr>
          <p:cNvPr id="5" name="Oval 4"/>
          <p:cNvSpPr>
            <a:spLocks noChangeAspect="1"/>
          </p:cNvSpPr>
          <p:nvPr/>
        </p:nvSpPr>
        <p:spPr>
          <a:xfrm>
            <a:off x="736599" y="895897"/>
            <a:ext cx="2151719" cy="2151608"/>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3200" dirty="0" smtClean="0">
                <a:solidFill>
                  <a:schemeClr val="bg1"/>
                </a:solidFill>
              </a:rPr>
              <a:t>Evolution</a:t>
            </a:r>
            <a:endParaRPr lang="en-US" sz="3200" dirty="0">
              <a:solidFill>
                <a:schemeClr val="bg1"/>
              </a:solidFill>
            </a:endParaRPr>
          </a:p>
        </p:txBody>
      </p:sp>
      <p:sp>
        <p:nvSpPr>
          <p:cNvPr id="7" name="Oval 6"/>
          <p:cNvSpPr>
            <a:spLocks noChangeAspect="1"/>
          </p:cNvSpPr>
          <p:nvPr/>
        </p:nvSpPr>
        <p:spPr>
          <a:xfrm>
            <a:off x="736599" y="3481965"/>
            <a:ext cx="2151719" cy="2151608"/>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3200" dirty="0" smtClean="0">
                <a:solidFill>
                  <a:schemeClr val="tx1"/>
                </a:solidFill>
              </a:rPr>
              <a:t>Revolution</a:t>
            </a:r>
            <a:endParaRPr lang="en-US" sz="3200" dirty="0">
              <a:solidFill>
                <a:schemeClr val="tx1"/>
              </a:solidFill>
            </a:endParaRPr>
          </a:p>
        </p:txBody>
      </p:sp>
      <p:sp>
        <p:nvSpPr>
          <p:cNvPr id="2" name="TextBox 1"/>
          <p:cNvSpPr txBox="1"/>
          <p:nvPr/>
        </p:nvSpPr>
        <p:spPr>
          <a:xfrm>
            <a:off x="1619023" y="3018407"/>
            <a:ext cx="386870" cy="369332"/>
          </a:xfrm>
          <a:prstGeom prst="rect">
            <a:avLst/>
          </a:prstGeom>
          <a:noFill/>
        </p:spPr>
        <p:txBody>
          <a:bodyPr wrap="none" rtlCol="0">
            <a:spAutoFit/>
          </a:bodyPr>
          <a:lstStyle/>
          <a:p>
            <a:r>
              <a:rPr lang="en-US" dirty="0" smtClean="0"/>
              <a:t>or</a:t>
            </a:r>
            <a:endParaRPr lang="en-US" dirty="0"/>
          </a:p>
        </p:txBody>
      </p:sp>
      <p:sp>
        <p:nvSpPr>
          <p:cNvPr id="3" name="Slide Number Placeholder 2"/>
          <p:cNvSpPr>
            <a:spLocks noGrp="1"/>
          </p:cNvSpPr>
          <p:nvPr>
            <p:ph type="sldNum" sz="quarter" idx="12"/>
          </p:nvPr>
        </p:nvSpPr>
        <p:spPr/>
        <p:txBody>
          <a:bodyPr/>
          <a:lstStyle/>
          <a:p>
            <a:fld id="{D7919A50-0205-D043-9F50-AE18F617819C}" type="slidenum">
              <a:rPr lang="en-US" smtClean="0"/>
              <a:t>11</a:t>
            </a:fld>
            <a:endParaRPr lang="en-US"/>
          </a:p>
        </p:txBody>
      </p:sp>
    </p:spTree>
    <p:extLst>
      <p:ext uri="{BB962C8B-B14F-4D97-AF65-F5344CB8AC3E}">
        <p14:creationId xmlns:p14="http://schemas.microsoft.com/office/powerpoint/2010/main" val="16847346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736600" y="2007991"/>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Level </a:t>
            </a:r>
            <a:r>
              <a:rPr lang="en-US" sz="1000" dirty="0" smtClean="0">
                <a:solidFill>
                  <a:schemeClr val="tx1"/>
                </a:solidFill>
              </a:rPr>
              <a:t>1</a:t>
            </a:r>
            <a:endParaRPr lang="en-US" dirty="0">
              <a:solidFill>
                <a:schemeClr val="tx1"/>
              </a:solidFill>
            </a:endParaRPr>
          </a:p>
        </p:txBody>
      </p:sp>
      <p:sp>
        <p:nvSpPr>
          <p:cNvPr id="4" name="Oval 3"/>
          <p:cNvSpPr>
            <a:spLocks noChangeAspect="1"/>
          </p:cNvSpPr>
          <p:nvPr/>
        </p:nvSpPr>
        <p:spPr>
          <a:xfrm>
            <a:off x="2018239" y="2017337"/>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Level 2</a:t>
            </a:r>
          </a:p>
        </p:txBody>
      </p:sp>
      <p:sp>
        <p:nvSpPr>
          <p:cNvPr id="5" name="Oval 4"/>
          <p:cNvSpPr>
            <a:spLocks noChangeAspect="1"/>
          </p:cNvSpPr>
          <p:nvPr/>
        </p:nvSpPr>
        <p:spPr>
          <a:xfrm>
            <a:off x="3299878" y="2017337"/>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Level 3</a:t>
            </a:r>
          </a:p>
        </p:txBody>
      </p:sp>
      <p:sp>
        <p:nvSpPr>
          <p:cNvPr id="6" name="Oval 5"/>
          <p:cNvSpPr>
            <a:spLocks noChangeAspect="1"/>
          </p:cNvSpPr>
          <p:nvPr/>
        </p:nvSpPr>
        <p:spPr>
          <a:xfrm>
            <a:off x="5863156" y="2007991"/>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Level </a:t>
            </a:r>
            <a:r>
              <a:rPr lang="en-US" sz="1000" dirty="0" smtClean="0">
                <a:solidFill>
                  <a:schemeClr val="tx1"/>
                </a:solidFill>
              </a:rPr>
              <a:t>5 *</a:t>
            </a:r>
            <a:endParaRPr lang="en-US" sz="1000" dirty="0">
              <a:solidFill>
                <a:schemeClr val="tx1"/>
              </a:solidFill>
            </a:endParaRPr>
          </a:p>
        </p:txBody>
      </p:sp>
      <p:sp>
        <p:nvSpPr>
          <p:cNvPr id="7" name="Oval 6"/>
          <p:cNvSpPr>
            <a:spLocks noChangeAspect="1"/>
          </p:cNvSpPr>
          <p:nvPr/>
        </p:nvSpPr>
        <p:spPr>
          <a:xfrm>
            <a:off x="4581517" y="2017337"/>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a:p>
            <a:pPr algn="ctr"/>
            <a:r>
              <a:rPr lang="en-US" sz="1000" dirty="0">
                <a:solidFill>
                  <a:schemeClr val="tx1"/>
                </a:solidFill>
              </a:rPr>
              <a:t>Level </a:t>
            </a:r>
            <a:r>
              <a:rPr lang="en-US" sz="1000" dirty="0" smtClean="0">
                <a:solidFill>
                  <a:schemeClr val="tx1"/>
                </a:solidFill>
              </a:rPr>
              <a:t>4</a:t>
            </a:r>
            <a:endParaRPr lang="en-US" sz="1000" dirty="0">
              <a:solidFill>
                <a:schemeClr val="tx1"/>
              </a:solidFill>
            </a:endParaRPr>
          </a:p>
        </p:txBody>
      </p:sp>
      <p:sp>
        <p:nvSpPr>
          <p:cNvPr id="9" name="TextBox 8"/>
          <p:cNvSpPr txBox="1"/>
          <p:nvPr/>
        </p:nvSpPr>
        <p:spPr>
          <a:xfrm>
            <a:off x="794264" y="3289694"/>
            <a:ext cx="1570412" cy="830997"/>
          </a:xfrm>
          <a:prstGeom prst="rect">
            <a:avLst/>
          </a:prstGeom>
          <a:noFill/>
        </p:spPr>
        <p:txBody>
          <a:bodyPr wrap="none" rtlCol="0">
            <a:spAutoFit/>
          </a:bodyPr>
          <a:lstStyle/>
          <a:p>
            <a:r>
              <a:rPr lang="en-US" sz="2400" dirty="0" smtClean="0"/>
              <a:t>Semi-</a:t>
            </a:r>
            <a:br>
              <a:rPr lang="en-US" sz="2400" dirty="0" smtClean="0"/>
            </a:br>
            <a:r>
              <a:rPr lang="en-US" sz="2400" dirty="0" smtClean="0"/>
              <a:t>automated</a:t>
            </a:r>
            <a:endParaRPr lang="en-US" sz="2400" dirty="0"/>
          </a:p>
        </p:txBody>
      </p:sp>
      <p:sp>
        <p:nvSpPr>
          <p:cNvPr id="10" name="TextBox 9"/>
          <p:cNvSpPr txBox="1"/>
          <p:nvPr/>
        </p:nvSpPr>
        <p:spPr>
          <a:xfrm>
            <a:off x="5739583" y="3474360"/>
            <a:ext cx="1601069" cy="461665"/>
          </a:xfrm>
          <a:prstGeom prst="rect">
            <a:avLst/>
          </a:prstGeom>
          <a:noFill/>
        </p:spPr>
        <p:txBody>
          <a:bodyPr wrap="none" rtlCol="0">
            <a:spAutoFit/>
          </a:bodyPr>
          <a:lstStyle/>
          <a:p>
            <a:r>
              <a:rPr lang="en-US" sz="2400" dirty="0"/>
              <a:t>A</a:t>
            </a:r>
            <a:r>
              <a:rPr lang="en-US" sz="2400" dirty="0" smtClean="0"/>
              <a:t>utomated</a:t>
            </a:r>
            <a:endParaRPr lang="en-US" sz="2400" dirty="0"/>
          </a:p>
        </p:txBody>
      </p:sp>
      <p:cxnSp>
        <p:nvCxnSpPr>
          <p:cNvPr id="11" name="Straight Arrow Connector 10"/>
          <p:cNvCxnSpPr/>
          <p:nvPr/>
        </p:nvCxnSpPr>
        <p:spPr>
          <a:xfrm>
            <a:off x="2364676" y="3705192"/>
            <a:ext cx="3374907"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852005" y="3052172"/>
            <a:ext cx="478404" cy="246221"/>
          </a:xfrm>
          <a:prstGeom prst="rect">
            <a:avLst/>
          </a:prstGeom>
          <a:noFill/>
        </p:spPr>
        <p:txBody>
          <a:bodyPr wrap="none" rtlCol="0">
            <a:spAutoFit/>
          </a:bodyPr>
          <a:lstStyle/>
          <a:p>
            <a:pPr algn="ctr"/>
            <a:r>
              <a:rPr lang="en-US" sz="1000" b="1" dirty="0" smtClean="0"/>
              <a:t>* SAE</a:t>
            </a:r>
            <a:endParaRPr lang="en-US" sz="1000" b="1" dirty="0"/>
          </a:p>
        </p:txBody>
      </p:sp>
      <p:sp>
        <p:nvSpPr>
          <p:cNvPr id="2" name="Title 1"/>
          <p:cNvSpPr>
            <a:spLocks noGrp="1"/>
          </p:cNvSpPr>
          <p:nvPr>
            <p:ph type="title"/>
          </p:nvPr>
        </p:nvSpPr>
        <p:spPr/>
        <p:txBody>
          <a:bodyPr>
            <a:normAutofit/>
          </a:bodyPr>
          <a:lstStyle/>
          <a:p>
            <a:r>
              <a:rPr lang="en-US" dirty="0"/>
              <a:t>Evolution is </a:t>
            </a:r>
            <a:r>
              <a:rPr lang="en-US" dirty="0" smtClean="0"/>
              <a:t>technical</a:t>
            </a:r>
            <a:endParaRPr lang="en-US" dirty="0"/>
          </a:p>
        </p:txBody>
      </p:sp>
      <p:sp>
        <p:nvSpPr>
          <p:cNvPr id="12" name="TextBox 11"/>
          <p:cNvSpPr txBox="1"/>
          <p:nvPr/>
        </p:nvSpPr>
        <p:spPr>
          <a:xfrm>
            <a:off x="505431" y="986332"/>
            <a:ext cx="4044772" cy="369332"/>
          </a:xfrm>
          <a:prstGeom prst="rect">
            <a:avLst/>
          </a:prstGeom>
          <a:noFill/>
        </p:spPr>
        <p:txBody>
          <a:bodyPr wrap="none" rtlCol="0">
            <a:spAutoFit/>
          </a:bodyPr>
          <a:lstStyle/>
          <a:p>
            <a:r>
              <a:rPr lang="en-US" i="1" spc="150" dirty="0" smtClean="0">
                <a:solidFill>
                  <a:schemeClr val="accent1">
                    <a:lumMod val="75000"/>
                  </a:schemeClr>
                </a:solidFill>
              </a:rPr>
              <a:t>SAE standard levels of automation</a:t>
            </a:r>
            <a:endParaRPr lang="en-US" i="1" spc="150" dirty="0">
              <a:solidFill>
                <a:schemeClr val="accent1">
                  <a:lumMod val="75000"/>
                </a:schemeClr>
              </a:solidFill>
            </a:endParaRPr>
          </a:p>
        </p:txBody>
      </p:sp>
      <p:sp>
        <p:nvSpPr>
          <p:cNvPr id="8" name="Slide Number Placeholder 7"/>
          <p:cNvSpPr>
            <a:spLocks noGrp="1"/>
          </p:cNvSpPr>
          <p:nvPr>
            <p:ph type="sldNum" sz="quarter" idx="12"/>
          </p:nvPr>
        </p:nvSpPr>
        <p:spPr/>
        <p:txBody>
          <a:bodyPr/>
          <a:lstStyle/>
          <a:p>
            <a:fld id="{D7919A50-0205-D043-9F50-AE18F617819C}" type="slidenum">
              <a:rPr lang="en-US" smtClean="0"/>
              <a:t>12</a:t>
            </a:fld>
            <a:endParaRPr lang="en-US"/>
          </a:p>
        </p:txBody>
      </p:sp>
    </p:spTree>
    <p:extLst>
      <p:ext uri="{BB962C8B-B14F-4D97-AF65-F5344CB8AC3E}">
        <p14:creationId xmlns:p14="http://schemas.microsoft.com/office/powerpoint/2010/main" val="1409392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597165" y="195500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p:txBody>
      </p:sp>
      <p:sp>
        <p:nvSpPr>
          <p:cNvPr id="17" name="Oval 16"/>
          <p:cNvSpPr>
            <a:spLocks noChangeAspect="1"/>
          </p:cNvSpPr>
          <p:nvPr/>
        </p:nvSpPr>
        <p:spPr>
          <a:xfrm>
            <a:off x="1704673"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8" name="Oval 17"/>
          <p:cNvSpPr>
            <a:spLocks noChangeAspect="1"/>
          </p:cNvSpPr>
          <p:nvPr/>
        </p:nvSpPr>
        <p:spPr>
          <a:xfrm>
            <a:off x="2914611"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9" name="Oval 18"/>
          <p:cNvSpPr>
            <a:spLocks noChangeAspect="1"/>
          </p:cNvSpPr>
          <p:nvPr/>
        </p:nvSpPr>
        <p:spPr>
          <a:xfrm>
            <a:off x="7584698" y="195500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0" name="Oval 19"/>
          <p:cNvSpPr>
            <a:spLocks noChangeAspect="1"/>
          </p:cNvSpPr>
          <p:nvPr/>
        </p:nvSpPr>
        <p:spPr>
          <a:xfrm>
            <a:off x="6006012"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7" name="TextBox 26"/>
          <p:cNvSpPr txBox="1"/>
          <p:nvPr/>
        </p:nvSpPr>
        <p:spPr>
          <a:xfrm>
            <a:off x="1516026" y="3448708"/>
            <a:ext cx="728685" cy="461665"/>
          </a:xfrm>
          <a:prstGeom prst="rect">
            <a:avLst/>
          </a:prstGeom>
          <a:noFill/>
        </p:spPr>
        <p:txBody>
          <a:bodyPr wrap="none" rtlCol="0">
            <a:spAutoFit/>
          </a:bodyPr>
          <a:lstStyle/>
          <a:p>
            <a:r>
              <a:rPr lang="en-US" sz="2400" dirty="0" smtClean="0"/>
              <a:t>now</a:t>
            </a:r>
            <a:endParaRPr lang="en-US" sz="2400" dirty="0"/>
          </a:p>
        </p:txBody>
      </p:sp>
      <p:sp>
        <p:nvSpPr>
          <p:cNvPr id="28" name="TextBox 27"/>
          <p:cNvSpPr txBox="1"/>
          <p:nvPr/>
        </p:nvSpPr>
        <p:spPr>
          <a:xfrm>
            <a:off x="7987505" y="3439614"/>
            <a:ext cx="808635" cy="461665"/>
          </a:xfrm>
          <a:prstGeom prst="rect">
            <a:avLst/>
          </a:prstGeom>
          <a:noFill/>
        </p:spPr>
        <p:txBody>
          <a:bodyPr wrap="none" rtlCol="0">
            <a:spAutoFit/>
          </a:bodyPr>
          <a:lstStyle/>
          <a:p>
            <a:r>
              <a:rPr lang="en-US" sz="2400" dirty="0" smtClean="0"/>
              <a:t>2070</a:t>
            </a:r>
            <a:endParaRPr lang="en-US" sz="2400" dirty="0"/>
          </a:p>
        </p:txBody>
      </p:sp>
      <p:cxnSp>
        <p:nvCxnSpPr>
          <p:cNvPr id="29" name="Straight Arrow Connector 28"/>
          <p:cNvCxnSpPr>
            <a:stCxn id="27" idx="3"/>
            <a:endCxn id="28" idx="1"/>
          </p:cNvCxnSpPr>
          <p:nvPr/>
        </p:nvCxnSpPr>
        <p:spPr>
          <a:xfrm flipV="1">
            <a:off x="2244711" y="3670447"/>
            <a:ext cx="5742794" cy="909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Technical is </a:t>
            </a:r>
            <a:r>
              <a:rPr lang="en-US" dirty="0" smtClean="0"/>
              <a:t>difficult</a:t>
            </a:r>
            <a:endParaRPr lang="en-US" dirty="0"/>
          </a:p>
        </p:txBody>
      </p:sp>
      <p:sp>
        <p:nvSpPr>
          <p:cNvPr id="11" name="TextBox 10"/>
          <p:cNvSpPr txBox="1"/>
          <p:nvPr/>
        </p:nvSpPr>
        <p:spPr>
          <a:xfrm>
            <a:off x="582418" y="3156903"/>
            <a:ext cx="3870275" cy="369332"/>
          </a:xfrm>
          <a:prstGeom prst="rect">
            <a:avLst/>
          </a:prstGeom>
          <a:noFill/>
        </p:spPr>
        <p:txBody>
          <a:bodyPr wrap="none" rtlCol="0">
            <a:spAutoFit/>
          </a:bodyPr>
          <a:lstStyle/>
          <a:p>
            <a:r>
              <a:rPr lang="en-US" i="1" spc="20" dirty="0" smtClean="0">
                <a:solidFill>
                  <a:srgbClr val="376092"/>
                </a:solidFill>
              </a:rPr>
              <a:t>Automated Driver Assistance systems</a:t>
            </a:r>
            <a:endParaRPr lang="en-US" i="1" spc="20" dirty="0">
              <a:solidFill>
                <a:srgbClr val="376092"/>
              </a:solidFill>
            </a:endParaRPr>
          </a:p>
        </p:txBody>
      </p:sp>
      <p:sp>
        <p:nvSpPr>
          <p:cNvPr id="3" name="Slide Number Placeholder 2"/>
          <p:cNvSpPr>
            <a:spLocks noGrp="1"/>
          </p:cNvSpPr>
          <p:nvPr>
            <p:ph type="sldNum" sz="quarter" idx="12"/>
          </p:nvPr>
        </p:nvSpPr>
        <p:spPr/>
        <p:txBody>
          <a:bodyPr/>
          <a:lstStyle/>
          <a:p>
            <a:fld id="{D7919A50-0205-D043-9F50-AE18F617819C}" type="slidenum">
              <a:rPr lang="en-US" smtClean="0"/>
              <a:t>13</a:t>
            </a:fld>
            <a:endParaRPr lang="en-US"/>
          </a:p>
        </p:txBody>
      </p:sp>
      <p:sp>
        <p:nvSpPr>
          <p:cNvPr id="13" name="TextBox 12"/>
          <p:cNvSpPr txBox="1"/>
          <p:nvPr/>
        </p:nvSpPr>
        <p:spPr>
          <a:xfrm>
            <a:off x="6071836" y="4033070"/>
            <a:ext cx="1214796" cy="584776"/>
          </a:xfrm>
          <a:prstGeom prst="rect">
            <a:avLst/>
          </a:prstGeom>
          <a:noFill/>
        </p:spPr>
        <p:txBody>
          <a:bodyPr wrap="none" rtlCol="0">
            <a:spAutoFit/>
          </a:bodyPr>
          <a:lstStyle/>
          <a:p>
            <a:pPr algn="ctr"/>
            <a:r>
              <a:rPr lang="en-US" sz="1600" b="1" dirty="0" smtClean="0">
                <a:solidFill>
                  <a:schemeClr val="tx1">
                    <a:lumMod val="65000"/>
                    <a:lumOff val="35000"/>
                  </a:schemeClr>
                </a:solidFill>
              </a:rPr>
              <a:t>Constrained</a:t>
            </a:r>
          </a:p>
          <a:p>
            <a:pPr algn="ctr"/>
            <a:r>
              <a:rPr lang="en-US" sz="1600" b="1" dirty="0" smtClean="0">
                <a:solidFill>
                  <a:schemeClr val="tx1">
                    <a:lumMod val="65000"/>
                    <a:lumOff val="35000"/>
                  </a:schemeClr>
                </a:solidFill>
              </a:rPr>
              <a:t>Conditions</a:t>
            </a:r>
          </a:p>
        </p:txBody>
      </p:sp>
      <p:sp>
        <p:nvSpPr>
          <p:cNvPr id="14" name="TextBox 13"/>
          <p:cNvSpPr txBox="1"/>
          <p:nvPr/>
        </p:nvSpPr>
        <p:spPr>
          <a:xfrm>
            <a:off x="7732919" y="4033070"/>
            <a:ext cx="1071628" cy="338554"/>
          </a:xfrm>
          <a:prstGeom prst="rect">
            <a:avLst/>
          </a:prstGeom>
          <a:noFill/>
        </p:spPr>
        <p:txBody>
          <a:bodyPr wrap="none" rtlCol="0">
            <a:spAutoFit/>
          </a:bodyPr>
          <a:lstStyle/>
          <a:p>
            <a:pPr algn="ctr"/>
            <a:r>
              <a:rPr lang="en-US" sz="1600" b="1" dirty="0" smtClean="0">
                <a:solidFill>
                  <a:schemeClr val="tx1">
                    <a:lumMod val="65000"/>
                    <a:lumOff val="35000"/>
                  </a:schemeClr>
                </a:solidFill>
              </a:rPr>
              <a:t>Anywhere</a:t>
            </a:r>
          </a:p>
        </p:txBody>
      </p:sp>
    </p:spTree>
    <p:extLst>
      <p:ext uri="{BB962C8B-B14F-4D97-AF65-F5344CB8AC3E}">
        <p14:creationId xmlns:p14="http://schemas.microsoft.com/office/powerpoint/2010/main" val="3422725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761053" y="4742024"/>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p:txBody>
      </p:sp>
      <p:sp>
        <p:nvSpPr>
          <p:cNvPr id="17" name="Oval 16"/>
          <p:cNvSpPr>
            <a:spLocks noChangeAspect="1"/>
          </p:cNvSpPr>
          <p:nvPr/>
        </p:nvSpPr>
        <p:spPr>
          <a:xfrm>
            <a:off x="1858318" y="463899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8" name="Oval 17"/>
          <p:cNvSpPr>
            <a:spLocks noChangeAspect="1"/>
          </p:cNvSpPr>
          <p:nvPr/>
        </p:nvSpPr>
        <p:spPr>
          <a:xfrm>
            <a:off x="2986312" y="441423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9" name="Oval 18"/>
          <p:cNvSpPr>
            <a:spLocks noChangeAspect="1"/>
          </p:cNvSpPr>
          <p:nvPr/>
        </p:nvSpPr>
        <p:spPr>
          <a:xfrm>
            <a:off x="7584698" y="30252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0" name="Oval 19"/>
          <p:cNvSpPr>
            <a:spLocks noChangeAspect="1"/>
          </p:cNvSpPr>
          <p:nvPr/>
        </p:nvSpPr>
        <p:spPr>
          <a:xfrm>
            <a:off x="6159657" y="197509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4" name="TextBox 13"/>
          <p:cNvSpPr txBox="1"/>
          <p:nvPr/>
        </p:nvSpPr>
        <p:spPr>
          <a:xfrm>
            <a:off x="2454384" y="3425102"/>
            <a:ext cx="1685077" cy="830997"/>
          </a:xfrm>
          <a:prstGeom prst="rect">
            <a:avLst/>
          </a:prstGeom>
          <a:noFill/>
        </p:spPr>
        <p:txBody>
          <a:bodyPr wrap="none" rtlCol="0">
            <a:spAutoFit/>
          </a:bodyPr>
          <a:lstStyle/>
          <a:p>
            <a:pPr marL="168275" indent="-168275">
              <a:buFont typeface="Arial"/>
              <a:buChar char="•"/>
            </a:pPr>
            <a:r>
              <a:rPr lang="en-US" sz="2400" dirty="0" smtClean="0"/>
              <a:t>Consumer</a:t>
            </a:r>
          </a:p>
          <a:p>
            <a:pPr marL="168275" indent="-168275">
              <a:buFont typeface="Arial"/>
              <a:buChar char="•"/>
            </a:pPr>
            <a:r>
              <a:rPr lang="en-US" sz="2400" dirty="0" smtClean="0"/>
              <a:t>Household</a:t>
            </a:r>
            <a:endParaRPr lang="en-US" sz="2400" dirty="0"/>
          </a:p>
        </p:txBody>
      </p:sp>
      <p:sp>
        <p:nvSpPr>
          <p:cNvPr id="15" name="TextBox 14"/>
          <p:cNvSpPr txBox="1"/>
          <p:nvPr/>
        </p:nvSpPr>
        <p:spPr>
          <a:xfrm>
            <a:off x="6797321" y="3408628"/>
            <a:ext cx="1492716" cy="830997"/>
          </a:xfrm>
          <a:prstGeom prst="rect">
            <a:avLst/>
          </a:prstGeom>
          <a:noFill/>
        </p:spPr>
        <p:txBody>
          <a:bodyPr wrap="none" rtlCol="0">
            <a:spAutoFit/>
          </a:bodyPr>
          <a:lstStyle/>
          <a:p>
            <a:pPr marL="225425" indent="-225425">
              <a:buFont typeface="Arial"/>
              <a:buChar char="•"/>
            </a:pPr>
            <a:r>
              <a:rPr lang="en-US" sz="2400" dirty="0" smtClean="0"/>
              <a:t>Robocab</a:t>
            </a:r>
          </a:p>
          <a:p>
            <a:pPr marL="225425" indent="-225425">
              <a:buFont typeface="Arial"/>
              <a:buChar char="•"/>
            </a:pPr>
            <a:r>
              <a:rPr lang="en-US" sz="2400" dirty="0" smtClean="0"/>
              <a:t>Transit</a:t>
            </a:r>
            <a:endParaRPr lang="en-US" sz="2400" dirty="0"/>
          </a:p>
        </p:txBody>
      </p:sp>
      <p:cxnSp>
        <p:nvCxnSpPr>
          <p:cNvPr id="4" name="Straight Arrow Connector 3"/>
          <p:cNvCxnSpPr>
            <a:stCxn id="14" idx="3"/>
            <a:endCxn id="15" idx="1"/>
          </p:cNvCxnSpPr>
          <p:nvPr/>
        </p:nvCxnSpPr>
        <p:spPr>
          <a:xfrm flipV="1">
            <a:off x="4139461" y="3824127"/>
            <a:ext cx="2657860" cy="1647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Revolution is </a:t>
            </a:r>
            <a:r>
              <a:rPr lang="en-US" dirty="0" smtClean="0"/>
              <a:t>social</a:t>
            </a:r>
            <a:endParaRPr lang="en-US" dirty="0"/>
          </a:p>
        </p:txBody>
      </p:sp>
      <p:cxnSp>
        <p:nvCxnSpPr>
          <p:cNvPr id="11" name="Straight Arrow Connector 10"/>
          <p:cNvCxnSpPr/>
          <p:nvPr/>
        </p:nvCxnSpPr>
        <p:spPr>
          <a:xfrm flipV="1">
            <a:off x="584513" y="3255258"/>
            <a:ext cx="0" cy="2561944"/>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058344" y="6251355"/>
            <a:ext cx="1965869" cy="0"/>
          </a:xfrm>
          <a:prstGeom prst="straightConnector1">
            <a:avLst/>
          </a:prstGeom>
          <a:ln w="38100" cmpd="sng">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782185" y="6069970"/>
            <a:ext cx="518091" cy="307777"/>
          </a:xfrm>
          <a:prstGeom prst="rect">
            <a:avLst/>
          </a:prstGeom>
          <a:solidFill>
            <a:schemeClr val="bg1"/>
          </a:solidFill>
        </p:spPr>
        <p:txBody>
          <a:bodyPr wrap="none" rtlCol="0">
            <a:spAutoFit/>
          </a:bodyPr>
          <a:lstStyle/>
          <a:p>
            <a:r>
              <a:rPr lang="en-US" sz="1400" dirty="0" smtClean="0">
                <a:solidFill>
                  <a:srgbClr val="00457C"/>
                </a:solidFill>
              </a:rPr>
              <a:t>time</a:t>
            </a:r>
            <a:endParaRPr lang="en-US" sz="1400" dirty="0">
              <a:solidFill>
                <a:srgbClr val="00457C"/>
              </a:solidFill>
            </a:endParaRPr>
          </a:p>
        </p:txBody>
      </p:sp>
      <p:sp>
        <p:nvSpPr>
          <p:cNvPr id="23" name="TextBox 22"/>
          <p:cNvSpPr txBox="1"/>
          <p:nvPr/>
        </p:nvSpPr>
        <p:spPr>
          <a:xfrm rot="16200000">
            <a:off x="74194" y="4423648"/>
            <a:ext cx="983901" cy="307777"/>
          </a:xfrm>
          <a:prstGeom prst="rect">
            <a:avLst/>
          </a:prstGeom>
          <a:solidFill>
            <a:schemeClr val="bg1"/>
          </a:solidFill>
        </p:spPr>
        <p:txBody>
          <a:bodyPr wrap="none" rtlCol="0">
            <a:spAutoFit/>
          </a:bodyPr>
          <a:lstStyle/>
          <a:p>
            <a:r>
              <a:rPr lang="en-US" sz="1400" dirty="0" smtClean="0">
                <a:solidFill>
                  <a:srgbClr val="00457C"/>
                </a:solidFill>
              </a:rPr>
              <a:t>complexity</a:t>
            </a:r>
            <a:endParaRPr lang="en-US" sz="1400" dirty="0">
              <a:solidFill>
                <a:srgbClr val="00457C"/>
              </a:solidFill>
            </a:endParaRPr>
          </a:p>
        </p:txBody>
      </p:sp>
      <p:sp>
        <p:nvSpPr>
          <p:cNvPr id="3" name="Slide Number Placeholder 2"/>
          <p:cNvSpPr>
            <a:spLocks noGrp="1"/>
          </p:cNvSpPr>
          <p:nvPr>
            <p:ph type="sldNum" sz="quarter" idx="12"/>
          </p:nvPr>
        </p:nvSpPr>
        <p:spPr/>
        <p:txBody>
          <a:bodyPr/>
          <a:lstStyle/>
          <a:p>
            <a:fld id="{D7919A50-0205-D043-9F50-AE18F617819C}" type="slidenum">
              <a:rPr lang="en-US" smtClean="0"/>
              <a:t>14</a:t>
            </a:fld>
            <a:endParaRPr lang="en-US"/>
          </a:p>
        </p:txBody>
      </p:sp>
    </p:spTree>
    <p:extLst>
      <p:ext uri="{BB962C8B-B14F-4D97-AF65-F5344CB8AC3E}">
        <p14:creationId xmlns:p14="http://schemas.microsoft.com/office/powerpoint/2010/main" val="2704217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6656" y="1379772"/>
            <a:ext cx="3595455" cy="584776"/>
          </a:xfrm>
          <a:prstGeom prst="rect">
            <a:avLst/>
          </a:prstGeom>
          <a:noFill/>
        </p:spPr>
        <p:txBody>
          <a:bodyPr wrap="none" rtlCol="0">
            <a:spAutoFit/>
          </a:bodyPr>
          <a:lstStyle/>
          <a:p>
            <a:r>
              <a:rPr lang="en-US" sz="3200" i="1" dirty="0" smtClean="0">
                <a:solidFill>
                  <a:srgbClr val="376092"/>
                </a:solidFill>
              </a:rPr>
              <a:t>Worse before better</a:t>
            </a:r>
            <a:endParaRPr lang="en-US" sz="3200" i="1" dirty="0">
              <a:solidFill>
                <a:srgbClr val="376092"/>
              </a:solidFill>
            </a:endParaRPr>
          </a:p>
        </p:txBody>
      </p:sp>
      <p:sp>
        <p:nvSpPr>
          <p:cNvPr id="16" name="Oval 15"/>
          <p:cNvSpPr>
            <a:spLocks noChangeAspect="1"/>
          </p:cNvSpPr>
          <p:nvPr/>
        </p:nvSpPr>
        <p:spPr>
          <a:xfrm>
            <a:off x="761053" y="4742024"/>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p:txBody>
      </p:sp>
      <p:sp>
        <p:nvSpPr>
          <p:cNvPr id="19" name="Oval 18"/>
          <p:cNvSpPr>
            <a:spLocks noChangeAspect="1"/>
          </p:cNvSpPr>
          <p:nvPr/>
        </p:nvSpPr>
        <p:spPr>
          <a:xfrm>
            <a:off x="7584698" y="30252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4" name="TextBox 13"/>
          <p:cNvSpPr txBox="1"/>
          <p:nvPr/>
        </p:nvSpPr>
        <p:spPr>
          <a:xfrm>
            <a:off x="2546571" y="2838048"/>
            <a:ext cx="1505540" cy="1631216"/>
          </a:xfrm>
          <a:prstGeom prst="rect">
            <a:avLst/>
          </a:prstGeom>
          <a:noFill/>
        </p:spPr>
        <p:txBody>
          <a:bodyPr wrap="none" rtlCol="0">
            <a:spAutoFit/>
          </a:bodyPr>
          <a:lstStyle/>
          <a:p>
            <a:r>
              <a:rPr lang="en-US" sz="2000" dirty="0" smtClean="0">
                <a:solidFill>
                  <a:schemeClr val="tx1">
                    <a:lumMod val="65000"/>
                    <a:lumOff val="35000"/>
                  </a:schemeClr>
                </a:solidFill>
              </a:rPr>
              <a:t>MORE</a:t>
            </a:r>
          </a:p>
          <a:p>
            <a:pPr marL="168275" indent="-168275">
              <a:buFont typeface="Arial"/>
              <a:buChar char="•"/>
            </a:pPr>
            <a:r>
              <a:rPr lang="en-US" sz="2000" dirty="0" smtClean="0">
                <a:solidFill>
                  <a:schemeClr val="tx1">
                    <a:lumMod val="65000"/>
                    <a:lumOff val="35000"/>
                  </a:schemeClr>
                </a:solidFill>
              </a:rPr>
              <a:t>Parking</a:t>
            </a:r>
          </a:p>
          <a:p>
            <a:pPr marL="168275" indent="-168275">
              <a:buFont typeface="Arial"/>
              <a:buChar char="•"/>
            </a:pPr>
            <a:r>
              <a:rPr lang="en-US" sz="2000" dirty="0" smtClean="0">
                <a:solidFill>
                  <a:schemeClr val="tx1">
                    <a:lumMod val="65000"/>
                    <a:lumOff val="35000"/>
                  </a:schemeClr>
                </a:solidFill>
              </a:rPr>
              <a:t>Congestion</a:t>
            </a:r>
          </a:p>
          <a:p>
            <a:pPr marL="168275" indent="-168275">
              <a:buFont typeface="Arial"/>
              <a:buChar char="•"/>
            </a:pPr>
            <a:r>
              <a:rPr lang="en-US" sz="2000" dirty="0" smtClean="0">
                <a:solidFill>
                  <a:schemeClr val="tx1">
                    <a:lumMod val="65000"/>
                    <a:lumOff val="35000"/>
                  </a:schemeClr>
                </a:solidFill>
              </a:rPr>
              <a:t>Distraction</a:t>
            </a:r>
          </a:p>
          <a:p>
            <a:pPr marL="168275" indent="-168275">
              <a:buFont typeface="Arial"/>
              <a:buChar char="•"/>
            </a:pPr>
            <a:r>
              <a:rPr lang="en-US" sz="2000" dirty="0" smtClean="0">
                <a:solidFill>
                  <a:schemeClr val="tx1">
                    <a:lumMod val="65000"/>
                    <a:lumOff val="35000"/>
                  </a:schemeClr>
                </a:solidFill>
              </a:rPr>
              <a:t>Sprawl</a:t>
            </a:r>
          </a:p>
        </p:txBody>
      </p:sp>
      <p:sp>
        <p:nvSpPr>
          <p:cNvPr id="15" name="TextBox 14"/>
          <p:cNvSpPr txBox="1"/>
          <p:nvPr/>
        </p:nvSpPr>
        <p:spPr>
          <a:xfrm>
            <a:off x="7450342" y="2838048"/>
            <a:ext cx="1505540" cy="1631216"/>
          </a:xfrm>
          <a:prstGeom prst="rect">
            <a:avLst/>
          </a:prstGeom>
          <a:noFill/>
        </p:spPr>
        <p:txBody>
          <a:bodyPr wrap="none" rtlCol="0">
            <a:spAutoFit/>
          </a:bodyPr>
          <a:lstStyle/>
          <a:p>
            <a:r>
              <a:rPr lang="en-US" sz="2000" dirty="0" smtClean="0">
                <a:solidFill>
                  <a:schemeClr val="tx1">
                    <a:lumMod val="65000"/>
                    <a:lumOff val="35000"/>
                  </a:schemeClr>
                </a:solidFill>
              </a:rPr>
              <a:t>LESS</a:t>
            </a:r>
          </a:p>
          <a:p>
            <a:pPr marL="168275" indent="-168275">
              <a:buFont typeface="Arial"/>
              <a:buChar char="•"/>
            </a:pPr>
            <a:r>
              <a:rPr lang="en-US" sz="2000" dirty="0" smtClean="0">
                <a:solidFill>
                  <a:schemeClr val="tx1">
                    <a:lumMod val="65000"/>
                    <a:lumOff val="35000"/>
                  </a:schemeClr>
                </a:solidFill>
              </a:rPr>
              <a:t>Parking</a:t>
            </a:r>
          </a:p>
          <a:p>
            <a:pPr marL="168275" indent="-168275">
              <a:buFont typeface="Arial"/>
              <a:buChar char="•"/>
            </a:pPr>
            <a:r>
              <a:rPr lang="en-US" sz="2000" dirty="0" smtClean="0">
                <a:solidFill>
                  <a:schemeClr val="tx1">
                    <a:lumMod val="65000"/>
                    <a:lumOff val="35000"/>
                  </a:schemeClr>
                </a:solidFill>
              </a:rPr>
              <a:t>Congestion</a:t>
            </a:r>
          </a:p>
          <a:p>
            <a:pPr marL="168275" indent="-168275">
              <a:buFont typeface="Arial"/>
              <a:buChar char="•"/>
            </a:pPr>
            <a:r>
              <a:rPr lang="en-US" sz="2000" dirty="0" smtClean="0">
                <a:solidFill>
                  <a:schemeClr val="tx1">
                    <a:lumMod val="65000"/>
                    <a:lumOff val="35000"/>
                  </a:schemeClr>
                </a:solidFill>
              </a:rPr>
              <a:t>Distraction</a:t>
            </a:r>
          </a:p>
          <a:p>
            <a:pPr marL="168275" indent="-168275">
              <a:buFont typeface="Arial"/>
              <a:buChar char="•"/>
            </a:pPr>
            <a:r>
              <a:rPr lang="en-US" sz="2000" dirty="0" smtClean="0">
                <a:solidFill>
                  <a:schemeClr val="tx1">
                    <a:lumMod val="65000"/>
                    <a:lumOff val="35000"/>
                  </a:schemeClr>
                </a:solidFill>
              </a:rPr>
              <a:t>Jobs?</a:t>
            </a:r>
            <a:endParaRPr lang="en-US" sz="2000" dirty="0">
              <a:solidFill>
                <a:schemeClr val="tx1">
                  <a:lumMod val="65000"/>
                  <a:lumOff val="35000"/>
                </a:schemeClr>
              </a:solidFill>
            </a:endParaRPr>
          </a:p>
        </p:txBody>
      </p:sp>
      <p:cxnSp>
        <p:nvCxnSpPr>
          <p:cNvPr id="4" name="Straight Arrow Connector 3"/>
          <p:cNvCxnSpPr>
            <a:stCxn id="14" idx="3"/>
            <a:endCxn id="15" idx="1"/>
          </p:cNvCxnSpPr>
          <p:nvPr/>
        </p:nvCxnSpPr>
        <p:spPr>
          <a:xfrm>
            <a:off x="4052111" y="3653656"/>
            <a:ext cx="3398231"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Right Arrow 2"/>
          <p:cNvSpPr/>
          <p:nvPr/>
        </p:nvSpPr>
        <p:spPr>
          <a:xfrm>
            <a:off x="4790856" y="3821735"/>
            <a:ext cx="1534485" cy="716995"/>
          </a:xfrm>
          <a:prstGeom prst="rightArrow">
            <a:avLst/>
          </a:prstGeom>
          <a:solidFill>
            <a:srgbClr val="DEB4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65000"/>
                    <a:lumOff val="35000"/>
                  </a:schemeClr>
                </a:solidFill>
              </a:rPr>
              <a:t>Safer</a:t>
            </a:r>
            <a:endParaRPr lang="en-US" dirty="0">
              <a:solidFill>
                <a:schemeClr val="tx1">
                  <a:lumMod val="65000"/>
                  <a:lumOff val="35000"/>
                </a:schemeClr>
              </a:solidFill>
            </a:endParaRPr>
          </a:p>
        </p:txBody>
      </p:sp>
      <p:sp>
        <p:nvSpPr>
          <p:cNvPr id="5" name="TextBox 4"/>
          <p:cNvSpPr txBox="1"/>
          <p:nvPr/>
        </p:nvSpPr>
        <p:spPr>
          <a:xfrm>
            <a:off x="6099797" y="5182368"/>
            <a:ext cx="2949501" cy="646331"/>
          </a:xfrm>
          <a:prstGeom prst="rect">
            <a:avLst/>
          </a:prstGeom>
          <a:noFill/>
        </p:spPr>
        <p:txBody>
          <a:bodyPr wrap="square" rtlCol="0">
            <a:spAutoFit/>
          </a:bodyPr>
          <a:lstStyle/>
          <a:p>
            <a:r>
              <a:rPr lang="en-US" dirty="0" smtClean="0">
                <a:solidFill>
                  <a:srgbClr val="376092"/>
                </a:solidFill>
              </a:rPr>
              <a:t>Moving to a robotic shared fleet is a </a:t>
            </a:r>
            <a:r>
              <a:rPr lang="en-US" i="1" dirty="0" smtClean="0">
                <a:solidFill>
                  <a:srgbClr val="376092"/>
                </a:solidFill>
              </a:rPr>
              <a:t>Wicked Problem</a:t>
            </a:r>
            <a:endParaRPr lang="en-US" i="1" dirty="0">
              <a:solidFill>
                <a:srgbClr val="376092"/>
              </a:solidFill>
            </a:endParaRPr>
          </a:p>
        </p:txBody>
      </p:sp>
      <p:sp>
        <p:nvSpPr>
          <p:cNvPr id="2" name="Title 1"/>
          <p:cNvSpPr>
            <a:spLocks noGrp="1"/>
          </p:cNvSpPr>
          <p:nvPr>
            <p:ph type="title"/>
          </p:nvPr>
        </p:nvSpPr>
        <p:spPr/>
        <p:txBody>
          <a:bodyPr>
            <a:normAutofit/>
          </a:bodyPr>
          <a:lstStyle/>
          <a:p>
            <a:r>
              <a:rPr lang="en-US" dirty="0"/>
              <a:t>Social is very </a:t>
            </a:r>
            <a:r>
              <a:rPr lang="en-US" dirty="0" smtClean="0"/>
              <a:t>difficult</a:t>
            </a:r>
            <a:endParaRPr lang="en-US" dirty="0"/>
          </a:p>
        </p:txBody>
      </p:sp>
      <p:sp>
        <p:nvSpPr>
          <p:cNvPr id="21" name="Oval 20"/>
          <p:cNvSpPr>
            <a:spLocks noChangeAspect="1"/>
          </p:cNvSpPr>
          <p:nvPr/>
        </p:nvSpPr>
        <p:spPr>
          <a:xfrm>
            <a:off x="1858318" y="463899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2" name="Oval 21"/>
          <p:cNvSpPr>
            <a:spLocks noChangeAspect="1"/>
          </p:cNvSpPr>
          <p:nvPr/>
        </p:nvSpPr>
        <p:spPr>
          <a:xfrm>
            <a:off x="2986312" y="441423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3" name="Oval 22"/>
          <p:cNvSpPr>
            <a:spLocks noChangeAspect="1"/>
          </p:cNvSpPr>
          <p:nvPr/>
        </p:nvSpPr>
        <p:spPr>
          <a:xfrm>
            <a:off x="6159657" y="197509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D7919A50-0205-D043-9F50-AE18F617819C}" type="slidenum">
              <a:rPr lang="en-US" smtClean="0"/>
              <a:t>15</a:t>
            </a:fld>
            <a:endParaRPr lang="en-US"/>
          </a:p>
        </p:txBody>
      </p:sp>
    </p:spTree>
    <p:extLst>
      <p:ext uri="{BB962C8B-B14F-4D97-AF65-F5344CB8AC3E}">
        <p14:creationId xmlns:p14="http://schemas.microsoft.com/office/powerpoint/2010/main" val="8642030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071" y="3863868"/>
            <a:ext cx="3002319" cy="400110"/>
          </a:xfrm>
          <a:prstGeom prst="rect">
            <a:avLst/>
          </a:prstGeom>
          <a:noFill/>
        </p:spPr>
        <p:txBody>
          <a:bodyPr wrap="none" rtlCol="0">
            <a:spAutoFit/>
          </a:bodyPr>
          <a:lstStyle/>
          <a:p>
            <a:r>
              <a:rPr lang="en-US" sz="2000" dirty="0" smtClean="0">
                <a:solidFill>
                  <a:srgbClr val="00457C"/>
                </a:solidFill>
              </a:rPr>
              <a:t>Saved time?  </a:t>
            </a:r>
            <a:r>
              <a:rPr lang="en-US" sz="2000" dirty="0" smtClean="0">
                <a:solidFill>
                  <a:srgbClr val="00457C"/>
                </a:solidFill>
                <a:latin typeface="Wingdings"/>
                <a:ea typeface="Wingdings"/>
                <a:cs typeface="Wingdings"/>
                <a:sym typeface="Wingdings"/>
              </a:rPr>
              <a:t></a:t>
            </a:r>
            <a:r>
              <a:rPr lang="en-US" sz="2000" dirty="0" smtClean="0">
                <a:solidFill>
                  <a:srgbClr val="00457C"/>
                </a:solidFill>
              </a:rPr>
              <a:t> More trips</a:t>
            </a:r>
            <a:endParaRPr lang="en-US" sz="2000" dirty="0">
              <a:solidFill>
                <a:srgbClr val="00457C"/>
              </a:solidFill>
            </a:endParaRPr>
          </a:p>
        </p:txBody>
      </p:sp>
      <p:sp>
        <p:nvSpPr>
          <p:cNvPr id="11" name="TextBox 10"/>
          <p:cNvSpPr txBox="1"/>
          <p:nvPr/>
        </p:nvSpPr>
        <p:spPr>
          <a:xfrm>
            <a:off x="5020094" y="3877544"/>
            <a:ext cx="3508267" cy="400110"/>
          </a:xfrm>
          <a:prstGeom prst="rect">
            <a:avLst/>
          </a:prstGeom>
          <a:noFill/>
        </p:spPr>
        <p:txBody>
          <a:bodyPr wrap="none" rtlCol="0">
            <a:spAutoFit/>
          </a:bodyPr>
          <a:lstStyle/>
          <a:p>
            <a:r>
              <a:rPr lang="en-US" sz="2000" dirty="0" smtClean="0">
                <a:solidFill>
                  <a:srgbClr val="00457C"/>
                </a:solidFill>
              </a:rPr>
              <a:t>Saved money?  </a:t>
            </a:r>
            <a:r>
              <a:rPr lang="en-US" sz="2000" dirty="0" smtClean="0">
                <a:solidFill>
                  <a:srgbClr val="00457C"/>
                </a:solidFill>
                <a:latin typeface="Wingdings"/>
                <a:ea typeface="Wingdings"/>
                <a:cs typeface="Wingdings"/>
                <a:sym typeface="Wingdings"/>
              </a:rPr>
              <a:t></a:t>
            </a:r>
            <a:r>
              <a:rPr lang="en-US" sz="2000" dirty="0" smtClean="0">
                <a:solidFill>
                  <a:srgbClr val="00457C"/>
                </a:solidFill>
              </a:rPr>
              <a:t> More vehicle</a:t>
            </a:r>
            <a:endParaRPr lang="en-US" sz="2000" dirty="0">
              <a:solidFill>
                <a:srgbClr val="00457C"/>
              </a:solidFill>
            </a:endParaRPr>
          </a:p>
        </p:txBody>
      </p:sp>
      <p:grpSp>
        <p:nvGrpSpPr>
          <p:cNvPr id="21" name="Group 20"/>
          <p:cNvGrpSpPr/>
          <p:nvPr/>
        </p:nvGrpSpPr>
        <p:grpSpPr>
          <a:xfrm>
            <a:off x="5331984" y="1412485"/>
            <a:ext cx="2503322" cy="2419331"/>
            <a:chOff x="-1689100" y="1906877"/>
            <a:chExt cx="2503322" cy="2419331"/>
          </a:xfrm>
        </p:grpSpPr>
        <p:sp>
          <p:nvSpPr>
            <p:cNvPr id="12" name="Pie 11"/>
            <p:cNvSpPr>
              <a:spLocks noChangeAspect="1"/>
            </p:cNvSpPr>
            <p:nvPr/>
          </p:nvSpPr>
          <p:spPr>
            <a:xfrm>
              <a:off x="-1689100" y="1965458"/>
              <a:ext cx="2360750" cy="2360750"/>
            </a:xfrm>
            <a:prstGeom prst="pie">
              <a:avLst>
                <a:gd name="adj1" fmla="val 1364"/>
                <a:gd name="adj2" fmla="val 18720541"/>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689100" y="2856557"/>
              <a:ext cx="1085003" cy="461665"/>
            </a:xfrm>
            <a:prstGeom prst="rect">
              <a:avLst/>
            </a:prstGeom>
            <a:noFill/>
          </p:spPr>
          <p:txBody>
            <a:bodyPr wrap="none" rtlCol="0">
              <a:spAutoFit/>
            </a:bodyPr>
            <a:lstStyle/>
            <a:p>
              <a:r>
                <a:rPr lang="en-US" sz="2400" b="1" dirty="0" smtClean="0"/>
                <a:t>Money</a:t>
              </a:r>
              <a:endParaRPr lang="en-US" sz="2400" b="1" dirty="0"/>
            </a:p>
          </p:txBody>
        </p:sp>
        <p:sp>
          <p:nvSpPr>
            <p:cNvPr id="19" name="TextBox 18"/>
            <p:cNvSpPr txBox="1"/>
            <p:nvPr/>
          </p:nvSpPr>
          <p:spPr>
            <a:xfrm>
              <a:off x="-1030679" y="3590921"/>
              <a:ext cx="1299254" cy="400110"/>
            </a:xfrm>
            <a:prstGeom prst="rect">
              <a:avLst/>
            </a:prstGeom>
            <a:noFill/>
          </p:spPr>
          <p:txBody>
            <a:bodyPr wrap="none" rtlCol="0">
              <a:spAutoFit/>
            </a:bodyPr>
            <a:lstStyle/>
            <a:p>
              <a:r>
                <a:rPr lang="en-US" sz="2000" dirty="0" smtClean="0">
                  <a:solidFill>
                    <a:schemeClr val="accent1">
                      <a:lumMod val="50000"/>
                    </a:schemeClr>
                  </a:solidFill>
                </a:rPr>
                <a:t>Non-travel</a:t>
              </a:r>
              <a:endParaRPr lang="en-US" sz="2000" dirty="0">
                <a:solidFill>
                  <a:schemeClr val="accent1">
                    <a:lumMod val="50000"/>
                  </a:schemeClr>
                </a:solidFill>
              </a:endParaRPr>
            </a:p>
          </p:txBody>
        </p:sp>
        <p:sp>
          <p:nvSpPr>
            <p:cNvPr id="20" name="Pie 19"/>
            <p:cNvSpPr>
              <a:spLocks noChangeAspect="1"/>
            </p:cNvSpPr>
            <p:nvPr/>
          </p:nvSpPr>
          <p:spPr>
            <a:xfrm>
              <a:off x="-1546528" y="1906877"/>
              <a:ext cx="2360750" cy="2360750"/>
            </a:xfrm>
            <a:prstGeom prst="pie">
              <a:avLst>
                <a:gd name="adj1" fmla="val 18738739"/>
                <a:gd name="adj2" fmla="val 21572653"/>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87987" y="2718840"/>
              <a:ext cx="583663" cy="369332"/>
            </a:xfrm>
            <a:prstGeom prst="rect">
              <a:avLst/>
            </a:prstGeom>
            <a:noFill/>
          </p:spPr>
          <p:txBody>
            <a:bodyPr wrap="none" rtlCol="0">
              <a:spAutoFit/>
            </a:bodyPr>
            <a:lstStyle/>
            <a:p>
              <a:r>
                <a:rPr lang="en-US" dirty="0" smtClean="0">
                  <a:solidFill>
                    <a:srgbClr val="FFFFFF"/>
                  </a:solidFill>
                </a:rPr>
                <a:t>12%</a:t>
              </a:r>
              <a:endParaRPr lang="en-US" dirty="0">
                <a:solidFill>
                  <a:srgbClr val="FFFFFF"/>
                </a:solidFill>
              </a:endParaRPr>
            </a:p>
          </p:txBody>
        </p:sp>
      </p:grpSp>
      <p:grpSp>
        <p:nvGrpSpPr>
          <p:cNvPr id="22" name="Group 21"/>
          <p:cNvGrpSpPr/>
          <p:nvPr/>
        </p:nvGrpSpPr>
        <p:grpSpPr>
          <a:xfrm>
            <a:off x="797135" y="1446973"/>
            <a:ext cx="2740436" cy="2390321"/>
            <a:chOff x="7790415" y="235404"/>
            <a:chExt cx="2740436" cy="2390321"/>
          </a:xfrm>
        </p:grpSpPr>
        <p:sp>
          <p:nvSpPr>
            <p:cNvPr id="16" name="Pie 15"/>
            <p:cNvSpPr>
              <a:spLocks noChangeAspect="1"/>
            </p:cNvSpPr>
            <p:nvPr/>
          </p:nvSpPr>
          <p:spPr>
            <a:xfrm>
              <a:off x="7790415" y="264975"/>
              <a:ext cx="2360750" cy="2360750"/>
            </a:xfrm>
            <a:prstGeom prst="pie">
              <a:avLst>
                <a:gd name="adj1" fmla="val 1364"/>
                <a:gd name="adj2" fmla="val 20842320"/>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Pie 16"/>
            <p:cNvSpPr>
              <a:spLocks noChangeAspect="1"/>
            </p:cNvSpPr>
            <p:nvPr/>
          </p:nvSpPr>
          <p:spPr>
            <a:xfrm>
              <a:off x="8142480" y="235404"/>
              <a:ext cx="2360750" cy="2360750"/>
            </a:xfrm>
            <a:prstGeom prst="pie">
              <a:avLst>
                <a:gd name="adj1" fmla="val 20835196"/>
                <a:gd name="adj2" fmla="val 21572653"/>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790415" y="1219803"/>
              <a:ext cx="817952" cy="461665"/>
            </a:xfrm>
            <a:prstGeom prst="rect">
              <a:avLst/>
            </a:prstGeom>
            <a:noFill/>
          </p:spPr>
          <p:txBody>
            <a:bodyPr wrap="none" rtlCol="0">
              <a:spAutoFit/>
            </a:bodyPr>
            <a:lstStyle/>
            <a:p>
              <a:r>
                <a:rPr lang="en-US" sz="2400" b="1" dirty="0" smtClean="0"/>
                <a:t>Time</a:t>
              </a:r>
              <a:endParaRPr lang="en-US" sz="2400" b="1" dirty="0"/>
            </a:p>
          </p:txBody>
        </p:sp>
        <p:sp>
          <p:nvSpPr>
            <p:cNvPr id="15" name="TextBox 14"/>
            <p:cNvSpPr txBox="1"/>
            <p:nvPr/>
          </p:nvSpPr>
          <p:spPr>
            <a:xfrm>
              <a:off x="8418449" y="1893783"/>
              <a:ext cx="1299254" cy="400110"/>
            </a:xfrm>
            <a:prstGeom prst="rect">
              <a:avLst/>
            </a:prstGeom>
            <a:noFill/>
          </p:spPr>
          <p:txBody>
            <a:bodyPr wrap="none" rtlCol="0">
              <a:spAutoFit/>
            </a:bodyPr>
            <a:lstStyle/>
            <a:p>
              <a:r>
                <a:rPr lang="en-US" sz="2000" dirty="0" smtClean="0">
                  <a:solidFill>
                    <a:schemeClr val="accent1">
                      <a:lumMod val="50000"/>
                    </a:schemeClr>
                  </a:solidFill>
                </a:rPr>
                <a:t>Non-travel</a:t>
              </a:r>
              <a:endParaRPr lang="en-US" sz="2000" dirty="0">
                <a:solidFill>
                  <a:schemeClr val="accent1">
                    <a:lumMod val="50000"/>
                  </a:schemeClr>
                </a:solidFill>
              </a:endParaRPr>
            </a:p>
          </p:txBody>
        </p:sp>
        <p:sp>
          <p:nvSpPr>
            <p:cNvPr id="8" name="TextBox 7"/>
            <p:cNvSpPr txBox="1"/>
            <p:nvPr/>
          </p:nvSpPr>
          <p:spPr>
            <a:xfrm>
              <a:off x="9974288" y="1113267"/>
              <a:ext cx="556563" cy="369332"/>
            </a:xfrm>
            <a:prstGeom prst="rect">
              <a:avLst/>
            </a:prstGeom>
            <a:noFill/>
          </p:spPr>
          <p:txBody>
            <a:bodyPr wrap="none" rtlCol="0">
              <a:spAutoFit/>
            </a:bodyPr>
            <a:lstStyle/>
            <a:p>
              <a:r>
                <a:rPr lang="en-US" dirty="0" smtClean="0">
                  <a:solidFill>
                    <a:srgbClr val="FFFFFF"/>
                  </a:solidFill>
                </a:rPr>
                <a:t>1 </a:t>
              </a:r>
              <a:r>
                <a:rPr lang="en-US" dirty="0" err="1" smtClean="0">
                  <a:solidFill>
                    <a:srgbClr val="FFFFFF"/>
                  </a:solidFill>
                </a:rPr>
                <a:t>hr</a:t>
              </a:r>
              <a:endParaRPr lang="en-US" dirty="0">
                <a:solidFill>
                  <a:srgbClr val="FFFFFF"/>
                </a:solidFill>
              </a:endParaRPr>
            </a:p>
          </p:txBody>
        </p:sp>
      </p:grpSp>
      <p:sp>
        <p:nvSpPr>
          <p:cNvPr id="23" name="TextBox 22"/>
          <p:cNvSpPr txBox="1"/>
          <p:nvPr/>
        </p:nvSpPr>
        <p:spPr>
          <a:xfrm>
            <a:off x="589196" y="4842956"/>
            <a:ext cx="3273311" cy="1231106"/>
          </a:xfrm>
          <a:prstGeom prst="rect">
            <a:avLst/>
          </a:prstGeom>
          <a:noFill/>
        </p:spPr>
        <p:txBody>
          <a:bodyPr wrap="square" lIns="0" tIns="0" rIns="0" bIns="0" rtlCol="0">
            <a:spAutoFit/>
          </a:bodyPr>
          <a:lstStyle/>
          <a:p>
            <a:pPr algn="r"/>
            <a:r>
              <a:rPr lang="en-US" sz="2000" i="1" dirty="0" smtClean="0">
                <a:solidFill>
                  <a:srgbClr val="00457C"/>
                </a:solidFill>
              </a:rPr>
              <a:t>These anthropological constants bias responses and preferences relative to everything about automobility:</a:t>
            </a:r>
            <a:endParaRPr lang="en-US" sz="2000" i="1" dirty="0">
              <a:solidFill>
                <a:srgbClr val="00457C"/>
              </a:solidFill>
            </a:endParaRPr>
          </a:p>
        </p:txBody>
      </p:sp>
      <p:sp>
        <p:nvSpPr>
          <p:cNvPr id="24" name="TextBox 23"/>
          <p:cNvSpPr txBox="1"/>
          <p:nvPr/>
        </p:nvSpPr>
        <p:spPr>
          <a:xfrm>
            <a:off x="4271812" y="4842956"/>
            <a:ext cx="1466055" cy="1231106"/>
          </a:xfrm>
          <a:prstGeom prst="rect">
            <a:avLst/>
          </a:prstGeom>
          <a:noFill/>
        </p:spPr>
        <p:txBody>
          <a:bodyPr wrap="square" lIns="0" tIns="0" rIns="0" bIns="0" rtlCol="0">
            <a:spAutoFit/>
          </a:bodyPr>
          <a:lstStyle/>
          <a:p>
            <a:pPr marL="285750" indent="-285750">
              <a:buFont typeface="Arial"/>
              <a:buChar char="•"/>
            </a:pPr>
            <a:r>
              <a:rPr lang="en-US" sz="2000" dirty="0" smtClean="0"/>
              <a:t>Congestion</a:t>
            </a:r>
          </a:p>
          <a:p>
            <a:pPr marL="285750" indent="-285750">
              <a:buFont typeface="Arial"/>
              <a:buChar char="•"/>
            </a:pPr>
            <a:r>
              <a:rPr lang="en-US" sz="2000" dirty="0" smtClean="0"/>
              <a:t>Speed</a:t>
            </a:r>
          </a:p>
          <a:p>
            <a:pPr marL="285750" indent="-285750">
              <a:buFont typeface="Arial"/>
              <a:buChar char="•"/>
            </a:pPr>
            <a:r>
              <a:rPr lang="en-US" sz="2000" dirty="0" smtClean="0"/>
              <a:t>Buses</a:t>
            </a:r>
          </a:p>
          <a:p>
            <a:pPr marL="285750" indent="-285750">
              <a:buFont typeface="Arial"/>
              <a:buChar char="•"/>
            </a:pPr>
            <a:r>
              <a:rPr lang="en-US" sz="2000" dirty="0" smtClean="0"/>
              <a:t>Tolling</a:t>
            </a:r>
          </a:p>
        </p:txBody>
      </p:sp>
      <p:sp>
        <p:nvSpPr>
          <p:cNvPr id="25" name="TextBox 24"/>
          <p:cNvSpPr txBox="1"/>
          <p:nvPr/>
        </p:nvSpPr>
        <p:spPr>
          <a:xfrm>
            <a:off x="5855705" y="4842956"/>
            <a:ext cx="2385484" cy="1231106"/>
          </a:xfrm>
          <a:prstGeom prst="rect">
            <a:avLst/>
          </a:prstGeom>
          <a:noFill/>
        </p:spPr>
        <p:txBody>
          <a:bodyPr wrap="square" lIns="0" tIns="0" rIns="0" bIns="0" rtlCol="0">
            <a:spAutoFit/>
          </a:bodyPr>
          <a:lstStyle/>
          <a:p>
            <a:pPr marL="285750" indent="-285750">
              <a:buFont typeface="Arial"/>
              <a:buChar char="•"/>
            </a:pPr>
            <a:r>
              <a:rPr lang="en-US" sz="2000" dirty="0" smtClean="0"/>
              <a:t>Parking accessibility</a:t>
            </a:r>
          </a:p>
          <a:p>
            <a:pPr marL="285750" indent="-285750">
              <a:buFont typeface="Arial"/>
              <a:buChar char="•"/>
            </a:pPr>
            <a:r>
              <a:rPr lang="en-US" sz="2000" dirty="0"/>
              <a:t>Vehicle ownership</a:t>
            </a:r>
          </a:p>
          <a:p>
            <a:pPr marL="285750" indent="-285750">
              <a:buFont typeface="Arial"/>
              <a:buChar char="•"/>
            </a:pPr>
            <a:r>
              <a:rPr lang="en-US" sz="2000" dirty="0" smtClean="0"/>
              <a:t>Gas prices</a:t>
            </a:r>
          </a:p>
          <a:p>
            <a:pPr marL="285750" indent="-285750">
              <a:buFont typeface="Arial"/>
              <a:buChar char="•"/>
            </a:pPr>
            <a:r>
              <a:rPr lang="en-US" sz="2000" dirty="0" smtClean="0"/>
              <a:t>Bikes</a:t>
            </a:r>
            <a:endParaRPr lang="en-US" sz="2000" dirty="0"/>
          </a:p>
        </p:txBody>
      </p:sp>
      <p:sp>
        <p:nvSpPr>
          <p:cNvPr id="26" name="Title 25"/>
          <p:cNvSpPr>
            <a:spLocks noGrp="1"/>
          </p:cNvSpPr>
          <p:nvPr>
            <p:ph type="title"/>
          </p:nvPr>
        </p:nvSpPr>
        <p:spPr/>
        <p:txBody>
          <a:bodyPr>
            <a:normAutofit/>
          </a:bodyPr>
          <a:lstStyle/>
          <a:p>
            <a:r>
              <a:rPr lang="en-US" dirty="0"/>
              <a:t>Zahavi/Marchetti </a:t>
            </a:r>
            <a:r>
              <a:rPr lang="en-US" dirty="0" smtClean="0"/>
              <a:t>budgets</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t>16</a:t>
            </a:fld>
            <a:endParaRPr lang="en-US"/>
          </a:p>
        </p:txBody>
      </p:sp>
    </p:spTree>
    <p:extLst>
      <p:ext uri="{BB962C8B-B14F-4D97-AF65-F5344CB8AC3E}">
        <p14:creationId xmlns:p14="http://schemas.microsoft.com/office/powerpoint/2010/main" val="41438564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8442325" y="3392488"/>
            <a:ext cx="1260475" cy="215900"/>
          </a:xfrm>
          <a:prstGeom prst="rect">
            <a:avLst/>
          </a:prstGeom>
          <a:noFill/>
        </p:spPr>
        <p:txBody>
          <a:bodyPr wrap="none">
            <a:spAutoFit/>
          </a:bodyPr>
          <a:lstStyle/>
          <a:p>
            <a:pPr>
              <a:defRPr/>
            </a:pPr>
            <a:r>
              <a:rPr lang="en-US" sz="800" dirty="0">
                <a:solidFill>
                  <a:schemeClr val="bg2">
                    <a:lumMod val="60000"/>
                    <a:lumOff val="40000"/>
                  </a:schemeClr>
                </a:solidFill>
              </a:rPr>
              <a:t>© Grush Niles Strategic</a:t>
            </a:r>
          </a:p>
        </p:txBody>
      </p:sp>
      <p:grpSp>
        <p:nvGrpSpPr>
          <p:cNvPr id="5" name="Group 4"/>
          <p:cNvGrpSpPr/>
          <p:nvPr/>
        </p:nvGrpSpPr>
        <p:grpSpPr>
          <a:xfrm>
            <a:off x="441161" y="3193339"/>
            <a:ext cx="8090847" cy="2947113"/>
            <a:chOff x="457542" y="260350"/>
            <a:chExt cx="8090847" cy="2947113"/>
          </a:xfrm>
        </p:grpSpPr>
        <p:sp>
          <p:nvSpPr>
            <p:cNvPr id="2" name="Rectangle 2"/>
            <p:cNvSpPr txBox="1">
              <a:spLocks noChangeArrowheads="1"/>
            </p:cNvSpPr>
            <p:nvPr/>
          </p:nvSpPr>
          <p:spPr>
            <a:xfrm>
              <a:off x="457542" y="260350"/>
              <a:ext cx="7937203" cy="647700"/>
            </a:xfrm>
            <a:prstGeom prst="rect">
              <a:avLst/>
            </a:prstGeom>
          </p:spPr>
          <p:txBody>
            <a:bodyPr/>
            <a:lstStyle>
              <a:lvl1pPr algn="l" rtl="0" eaLnBrk="0" fontAlgn="base" hangingPunct="0">
                <a:spcBef>
                  <a:spcPct val="0"/>
                </a:spcBef>
                <a:spcAft>
                  <a:spcPct val="0"/>
                </a:spcAft>
                <a:defRPr sz="2400" b="1">
                  <a:solidFill>
                    <a:srgbClr val="00457C"/>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457C"/>
                  </a:solidFill>
                  <a:latin typeface="Arial" charset="0"/>
                </a:defRPr>
              </a:lvl6pPr>
              <a:lvl7pPr marL="914400" algn="l" rtl="0" fontAlgn="base">
                <a:spcBef>
                  <a:spcPct val="0"/>
                </a:spcBef>
                <a:spcAft>
                  <a:spcPct val="0"/>
                </a:spcAft>
                <a:defRPr sz="2400" b="1">
                  <a:solidFill>
                    <a:srgbClr val="00457C"/>
                  </a:solidFill>
                  <a:latin typeface="Arial" charset="0"/>
                </a:defRPr>
              </a:lvl7pPr>
              <a:lvl8pPr marL="1371600" algn="l" rtl="0" fontAlgn="base">
                <a:spcBef>
                  <a:spcPct val="0"/>
                </a:spcBef>
                <a:spcAft>
                  <a:spcPct val="0"/>
                </a:spcAft>
                <a:defRPr sz="2400" b="1">
                  <a:solidFill>
                    <a:srgbClr val="00457C"/>
                  </a:solidFill>
                  <a:latin typeface="Arial" charset="0"/>
                </a:defRPr>
              </a:lvl8pPr>
              <a:lvl9pPr marL="1828800" algn="l" rtl="0" fontAlgn="base">
                <a:spcBef>
                  <a:spcPct val="0"/>
                </a:spcBef>
                <a:spcAft>
                  <a:spcPct val="0"/>
                </a:spcAft>
                <a:defRPr sz="2400" b="1">
                  <a:solidFill>
                    <a:srgbClr val="00457C"/>
                  </a:solidFill>
                  <a:latin typeface="Arial" charset="0"/>
                </a:defRPr>
              </a:lvl9pPr>
            </a:lstStyle>
            <a:p>
              <a:pPr eaLnBrk="1" hangingPunct="1">
                <a:defRPr/>
              </a:pPr>
              <a:r>
                <a:rPr lang="en-CA" sz="4000" b="0" dirty="0" smtClean="0">
                  <a:cs typeface="+mj-cs"/>
                </a:rPr>
                <a:t>Level 5 Household: No sale in 2020s</a:t>
              </a:r>
              <a:endParaRPr lang="en-CA" sz="4000" b="0" dirty="0">
                <a:cs typeface="+mj-cs"/>
              </a:endParaRPr>
            </a:p>
          </p:txBody>
        </p:sp>
        <p:sp>
          <p:nvSpPr>
            <p:cNvPr id="4" name="TextBox 3"/>
            <p:cNvSpPr txBox="1"/>
            <p:nvPr/>
          </p:nvSpPr>
          <p:spPr>
            <a:xfrm>
              <a:off x="611188" y="899139"/>
              <a:ext cx="3819714" cy="2308324"/>
            </a:xfrm>
            <a:prstGeom prst="rect">
              <a:avLst/>
            </a:prstGeom>
            <a:noFill/>
          </p:spPr>
          <p:txBody>
            <a:bodyPr wrap="square">
              <a:spAutoFit/>
            </a:bodyPr>
            <a:lstStyle/>
            <a:p>
              <a:pPr>
                <a:defRPr/>
              </a:pPr>
              <a:r>
                <a:rPr lang="en-US" sz="2400" dirty="0">
                  <a:solidFill>
                    <a:srgbClr val="595959"/>
                  </a:solidFill>
                  <a:latin typeface="+mj-lt"/>
                </a:rPr>
                <a:t>Not yet a “Whole Product”</a:t>
              </a:r>
            </a:p>
            <a:p>
              <a:pPr marL="342900" indent="-342900">
                <a:buFont typeface="Arial"/>
                <a:buChar char="•"/>
                <a:defRPr/>
              </a:pPr>
              <a:r>
                <a:rPr lang="en-US" sz="2400" dirty="0">
                  <a:solidFill>
                    <a:srgbClr val="595959"/>
                  </a:solidFill>
                  <a:latin typeface="+mj-lt"/>
                </a:rPr>
                <a:t>Vehicle</a:t>
              </a:r>
            </a:p>
            <a:p>
              <a:pPr marL="342900" indent="-342900">
                <a:buFont typeface="Arial"/>
                <a:buChar char="•"/>
                <a:defRPr/>
              </a:pPr>
              <a:r>
                <a:rPr lang="en-US" sz="2400" dirty="0">
                  <a:solidFill>
                    <a:srgbClr val="595959"/>
                  </a:solidFill>
                  <a:latin typeface="+mj-lt"/>
                </a:rPr>
                <a:t>Infrastructure</a:t>
              </a:r>
            </a:p>
            <a:p>
              <a:pPr marL="342900" indent="-342900">
                <a:buFont typeface="Arial"/>
                <a:buChar char="•"/>
                <a:defRPr/>
              </a:pPr>
              <a:r>
                <a:rPr lang="en-US" sz="2400" dirty="0">
                  <a:solidFill>
                    <a:srgbClr val="595959"/>
                  </a:solidFill>
                  <a:latin typeface="+mj-lt"/>
                </a:rPr>
                <a:t>Regulation</a:t>
              </a:r>
            </a:p>
            <a:p>
              <a:pPr marL="342900" indent="-342900">
                <a:buFont typeface="Arial"/>
                <a:buChar char="•"/>
                <a:defRPr/>
              </a:pPr>
              <a:r>
                <a:rPr lang="en-US" sz="2400" dirty="0">
                  <a:solidFill>
                    <a:srgbClr val="595959"/>
                  </a:solidFill>
                  <a:latin typeface="+mj-lt"/>
                </a:rPr>
                <a:t>Insurance</a:t>
              </a:r>
            </a:p>
            <a:p>
              <a:pPr marL="342900" indent="-342900">
                <a:buFont typeface="Arial"/>
                <a:buChar char="•"/>
                <a:defRPr/>
              </a:pPr>
              <a:r>
                <a:rPr lang="en-US" sz="2400" dirty="0">
                  <a:solidFill>
                    <a:srgbClr val="595959"/>
                  </a:solidFill>
                  <a:latin typeface="+mj-lt"/>
                </a:rPr>
                <a:t>Acceptance</a:t>
              </a:r>
            </a:p>
          </p:txBody>
        </p:sp>
        <p:sp>
          <p:nvSpPr>
            <p:cNvPr id="6" name="TextBox 5"/>
            <p:cNvSpPr txBox="1"/>
            <p:nvPr/>
          </p:nvSpPr>
          <p:spPr>
            <a:xfrm>
              <a:off x="4716462" y="899139"/>
              <a:ext cx="3831927" cy="2308324"/>
            </a:xfrm>
            <a:prstGeom prst="rect">
              <a:avLst/>
            </a:prstGeom>
            <a:noFill/>
          </p:spPr>
          <p:txBody>
            <a:bodyPr wrap="square">
              <a:spAutoFit/>
            </a:bodyPr>
            <a:lstStyle/>
            <a:p>
              <a:pPr>
                <a:defRPr/>
              </a:pPr>
              <a:r>
                <a:rPr lang="en-US" sz="2400" dirty="0">
                  <a:solidFill>
                    <a:srgbClr val="595959"/>
                  </a:solidFill>
                  <a:latin typeface="+mj-lt"/>
                </a:rPr>
                <a:t>Access Anxiety</a:t>
              </a:r>
            </a:p>
            <a:p>
              <a:pPr marL="342900" indent="-342900">
                <a:buFont typeface="Arial"/>
                <a:buChar char="•"/>
                <a:defRPr/>
              </a:pPr>
              <a:r>
                <a:rPr lang="en-US" sz="2400" i="1" dirty="0">
                  <a:solidFill>
                    <a:srgbClr val="595959"/>
                  </a:solidFill>
                  <a:latin typeface="+mj-lt"/>
                </a:rPr>
                <a:t>Range Anxiety</a:t>
              </a:r>
              <a:br>
                <a:rPr lang="en-US" sz="2400" i="1" dirty="0">
                  <a:solidFill>
                    <a:srgbClr val="595959"/>
                  </a:solidFill>
                  <a:latin typeface="+mj-lt"/>
                </a:rPr>
              </a:br>
              <a:r>
                <a:rPr lang="en-US" sz="2400" dirty="0">
                  <a:solidFill>
                    <a:srgbClr val="595959"/>
                  </a:solidFill>
                  <a:latin typeface="+mj-lt"/>
                </a:rPr>
                <a:t>slowed EV penetration</a:t>
              </a:r>
            </a:p>
            <a:p>
              <a:pPr marL="342900" indent="-342900">
                <a:buFont typeface="Arial"/>
                <a:buChar char="•"/>
                <a:defRPr/>
              </a:pPr>
              <a:endParaRPr lang="en-US" sz="2400" dirty="0">
                <a:solidFill>
                  <a:srgbClr val="595959"/>
                </a:solidFill>
                <a:latin typeface="+mj-lt"/>
              </a:endParaRPr>
            </a:p>
            <a:p>
              <a:pPr marL="342900" indent="-342900">
                <a:buFont typeface="Arial"/>
                <a:buChar char="•"/>
                <a:defRPr/>
              </a:pPr>
              <a:r>
                <a:rPr lang="en-US" sz="2400" i="1" dirty="0">
                  <a:solidFill>
                    <a:srgbClr val="595959"/>
                  </a:solidFill>
                  <a:latin typeface="+mj-lt"/>
                </a:rPr>
                <a:t>Access Anxiety </a:t>
              </a:r>
              <a:r>
                <a:rPr lang="en-US" sz="2400" dirty="0">
                  <a:solidFill>
                    <a:srgbClr val="595959"/>
                  </a:solidFill>
                  <a:latin typeface="+mj-lt"/>
                </a:rPr>
                <a:t>will hamper AV penetration</a:t>
              </a:r>
            </a:p>
          </p:txBody>
        </p:sp>
      </p:grpSp>
      <p:grpSp>
        <p:nvGrpSpPr>
          <p:cNvPr id="8" name="Group 7"/>
          <p:cNvGrpSpPr/>
          <p:nvPr/>
        </p:nvGrpSpPr>
        <p:grpSpPr>
          <a:xfrm>
            <a:off x="431800" y="446088"/>
            <a:ext cx="7926087" cy="2567282"/>
            <a:chOff x="611188" y="3284538"/>
            <a:chExt cx="7926087" cy="2567282"/>
          </a:xfrm>
        </p:grpSpPr>
        <p:sp>
          <p:nvSpPr>
            <p:cNvPr id="7" name="Rectangle 2"/>
            <p:cNvSpPr txBox="1">
              <a:spLocks noChangeArrowheads="1"/>
            </p:cNvSpPr>
            <p:nvPr/>
          </p:nvSpPr>
          <p:spPr>
            <a:xfrm>
              <a:off x="611188" y="3284538"/>
              <a:ext cx="7926087" cy="649287"/>
            </a:xfrm>
            <a:prstGeom prst="rect">
              <a:avLst/>
            </a:prstGeom>
          </p:spPr>
          <p:txBody>
            <a:bodyPr/>
            <a:lstStyle>
              <a:lvl1pPr algn="l" rtl="0" eaLnBrk="0" fontAlgn="base" hangingPunct="0">
                <a:spcBef>
                  <a:spcPct val="0"/>
                </a:spcBef>
                <a:spcAft>
                  <a:spcPct val="0"/>
                </a:spcAft>
                <a:defRPr sz="2400" b="1">
                  <a:solidFill>
                    <a:srgbClr val="00457C"/>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457C"/>
                  </a:solidFill>
                  <a:latin typeface="Arial" charset="0"/>
                </a:defRPr>
              </a:lvl6pPr>
              <a:lvl7pPr marL="914400" algn="l" rtl="0" fontAlgn="base">
                <a:spcBef>
                  <a:spcPct val="0"/>
                </a:spcBef>
                <a:spcAft>
                  <a:spcPct val="0"/>
                </a:spcAft>
                <a:defRPr sz="2400" b="1">
                  <a:solidFill>
                    <a:srgbClr val="00457C"/>
                  </a:solidFill>
                  <a:latin typeface="Arial" charset="0"/>
                </a:defRPr>
              </a:lvl7pPr>
              <a:lvl8pPr marL="1371600" algn="l" rtl="0" fontAlgn="base">
                <a:spcBef>
                  <a:spcPct val="0"/>
                </a:spcBef>
                <a:spcAft>
                  <a:spcPct val="0"/>
                </a:spcAft>
                <a:defRPr sz="2400" b="1">
                  <a:solidFill>
                    <a:srgbClr val="00457C"/>
                  </a:solidFill>
                  <a:latin typeface="Arial" charset="0"/>
                </a:defRPr>
              </a:lvl8pPr>
              <a:lvl9pPr marL="1828800" algn="l" rtl="0" fontAlgn="base">
                <a:spcBef>
                  <a:spcPct val="0"/>
                </a:spcBef>
                <a:spcAft>
                  <a:spcPct val="0"/>
                </a:spcAft>
                <a:defRPr sz="2400" b="1">
                  <a:solidFill>
                    <a:srgbClr val="00457C"/>
                  </a:solidFill>
                  <a:latin typeface="Arial" charset="0"/>
                </a:defRPr>
              </a:lvl9pPr>
            </a:lstStyle>
            <a:p>
              <a:pPr eaLnBrk="1" hangingPunct="1">
                <a:defRPr/>
              </a:pPr>
              <a:r>
                <a:rPr lang="en-CA" sz="4000" b="0" dirty="0" smtClean="0">
                  <a:cs typeface="+mj-cs"/>
                </a:rPr>
                <a:t>Level 3 Household: significant sales</a:t>
              </a:r>
              <a:endParaRPr lang="en-CA" sz="4000" b="0" dirty="0">
                <a:cs typeface="+mj-cs"/>
              </a:endParaRPr>
            </a:p>
          </p:txBody>
        </p:sp>
        <p:sp>
          <p:nvSpPr>
            <p:cNvPr id="36870" name="TextBox 7"/>
            <p:cNvSpPr txBox="1">
              <a:spLocks noChangeArrowheads="1"/>
            </p:cNvSpPr>
            <p:nvPr/>
          </p:nvSpPr>
          <p:spPr bwMode="auto">
            <a:xfrm>
              <a:off x="775076" y="3912828"/>
              <a:ext cx="6337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dirty="0">
                  <a:solidFill>
                    <a:srgbClr val="595959"/>
                  </a:solidFill>
                  <a:latin typeface="+mj-lt"/>
                </a:rPr>
                <a:t>How long until peak?  (2030-2035?) </a:t>
              </a:r>
            </a:p>
            <a:p>
              <a:pPr eaLnBrk="1" hangingPunct="1">
                <a:buFont typeface="Arial" charset="0"/>
                <a:buChar char="•"/>
              </a:pPr>
              <a:r>
                <a:rPr lang="en-US" dirty="0">
                  <a:solidFill>
                    <a:srgbClr val="595959"/>
                  </a:solidFill>
                  <a:latin typeface="+mj-lt"/>
                </a:rPr>
                <a:t>Competition from MaaS / TaaS?</a:t>
              </a:r>
            </a:p>
            <a:p>
              <a:pPr eaLnBrk="1" hangingPunct="1">
                <a:buFont typeface="Arial" charset="0"/>
                <a:buChar char="•"/>
              </a:pPr>
              <a:r>
                <a:rPr lang="en-US" dirty="0">
                  <a:solidFill>
                    <a:srgbClr val="595959"/>
                  </a:solidFill>
                  <a:latin typeface="+mj-lt"/>
                </a:rPr>
                <a:t>Sprawl?</a:t>
              </a:r>
            </a:p>
            <a:p>
              <a:pPr eaLnBrk="1" hangingPunct="1">
                <a:buFont typeface="Arial" charset="0"/>
                <a:buChar char="•"/>
              </a:pPr>
              <a:r>
                <a:rPr lang="en-US" dirty="0">
                  <a:solidFill>
                    <a:srgbClr val="595959"/>
                  </a:solidFill>
                  <a:latin typeface="+mj-lt"/>
                </a:rPr>
                <a:t>Mixed traffic: household L3 and robocab L5</a:t>
              </a:r>
            </a:p>
            <a:p>
              <a:pPr eaLnBrk="1" hangingPunct="1">
                <a:buFont typeface="Arial" charset="0"/>
                <a:buChar char="•"/>
              </a:pPr>
              <a:r>
                <a:rPr lang="en-US" dirty="0">
                  <a:solidFill>
                    <a:srgbClr val="595959"/>
                  </a:solidFill>
                  <a:latin typeface="+mj-lt"/>
                </a:rPr>
                <a:t>Interim dystopia until L5 utopia?</a:t>
              </a:r>
            </a:p>
          </p:txBody>
        </p:sp>
      </p:grpSp>
      <p:sp>
        <p:nvSpPr>
          <p:cNvPr id="9" name="Slide Number Placeholder 8"/>
          <p:cNvSpPr>
            <a:spLocks noGrp="1"/>
          </p:cNvSpPr>
          <p:nvPr>
            <p:ph type="sldNum" sz="quarter" idx="12"/>
          </p:nvPr>
        </p:nvSpPr>
        <p:spPr/>
        <p:txBody>
          <a:bodyPr/>
          <a:lstStyle/>
          <a:p>
            <a:fld id="{D7919A50-0205-D043-9F50-AE18F617819C}" type="slidenum">
              <a:rPr lang="en-US" smtClean="0"/>
              <a:t>17</a:t>
            </a:fld>
            <a:endParaRPr lang="en-US"/>
          </a:p>
        </p:txBody>
      </p:sp>
    </p:spTree>
    <p:extLst>
      <p:ext uri="{BB962C8B-B14F-4D97-AF65-F5344CB8AC3E}">
        <p14:creationId xmlns:p14="http://schemas.microsoft.com/office/powerpoint/2010/main" val="37388379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4"/>
          <p:cNvSpPr txBox="1">
            <a:spLocks noChangeArrowheads="1"/>
          </p:cNvSpPr>
          <p:nvPr/>
        </p:nvSpPr>
        <p:spPr bwMode="auto">
          <a:xfrm>
            <a:off x="585216" y="1414087"/>
            <a:ext cx="785683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i="1" dirty="0" smtClean="0">
                <a:solidFill>
                  <a:srgbClr val="1F497D"/>
                </a:solidFill>
              </a:rPr>
              <a:t>“A critical AV leverage available to  local governments and transit agencies is </a:t>
            </a:r>
            <a:r>
              <a:rPr lang="en-US" sz="2800" i="1" dirty="0">
                <a:solidFill>
                  <a:srgbClr val="1F497D"/>
                </a:solidFill>
              </a:rPr>
              <a:t>Level 5 </a:t>
            </a:r>
            <a:r>
              <a:rPr lang="en-US" sz="2800" i="1" u="sng" dirty="0">
                <a:solidFill>
                  <a:srgbClr val="1F497D"/>
                </a:solidFill>
              </a:rPr>
              <a:t>Access </a:t>
            </a:r>
            <a:r>
              <a:rPr lang="en-US" sz="2800" i="1" u="sng" dirty="0" smtClean="0">
                <a:solidFill>
                  <a:srgbClr val="1F497D"/>
                </a:solidFill>
              </a:rPr>
              <a:t>Anxiety</a:t>
            </a:r>
            <a:r>
              <a:rPr lang="en-US" sz="2800" i="1" dirty="0" smtClean="0">
                <a:solidFill>
                  <a:srgbClr val="1F497D"/>
                </a:solidFill>
              </a:rPr>
              <a:t>.</a:t>
            </a:r>
          </a:p>
          <a:p>
            <a:pPr eaLnBrk="1" hangingPunct="1"/>
            <a:endParaRPr lang="en-US" sz="2800" i="1" dirty="0" smtClean="0">
              <a:solidFill>
                <a:srgbClr val="1F497D"/>
              </a:solidFill>
            </a:endParaRPr>
          </a:p>
          <a:p>
            <a:pPr eaLnBrk="1" hangingPunct="1"/>
            <a:r>
              <a:rPr lang="en-US" sz="2800" i="1" dirty="0" smtClean="0">
                <a:solidFill>
                  <a:srgbClr val="1F497D"/>
                </a:solidFill>
              </a:rPr>
              <a:t>This is a bigger market issue than user uncertainty, cost, and fear.</a:t>
            </a:r>
          </a:p>
          <a:p>
            <a:pPr eaLnBrk="1" hangingPunct="1"/>
            <a:endParaRPr lang="en-US" sz="2800" i="1" dirty="0">
              <a:solidFill>
                <a:srgbClr val="1F497D"/>
              </a:solidFill>
            </a:endParaRPr>
          </a:p>
          <a:p>
            <a:pPr eaLnBrk="1" hangingPunct="1"/>
            <a:r>
              <a:rPr lang="en-US" sz="2800" i="1" dirty="0" smtClean="0">
                <a:solidFill>
                  <a:srgbClr val="1F497D"/>
                </a:solidFill>
              </a:rPr>
              <a:t>Autonomous </a:t>
            </a:r>
            <a:r>
              <a:rPr lang="en-US" sz="2800" i="1" dirty="0">
                <a:solidFill>
                  <a:srgbClr val="1F497D"/>
                </a:solidFill>
              </a:rPr>
              <a:t>transit and robocabs applications </a:t>
            </a:r>
            <a:r>
              <a:rPr lang="en-US" sz="2800" i="1" dirty="0" smtClean="0">
                <a:solidFill>
                  <a:srgbClr val="1F497D"/>
                </a:solidFill>
              </a:rPr>
              <a:t>provide </a:t>
            </a:r>
            <a:r>
              <a:rPr lang="en-US" sz="2800" i="1" dirty="0">
                <a:solidFill>
                  <a:srgbClr val="1F497D"/>
                </a:solidFill>
              </a:rPr>
              <a:t>the advantages of Level </a:t>
            </a:r>
            <a:r>
              <a:rPr lang="en-US" sz="2800" i="1" dirty="0" smtClean="0">
                <a:solidFill>
                  <a:srgbClr val="1F497D"/>
                </a:solidFill>
              </a:rPr>
              <a:t>5 automation </a:t>
            </a:r>
            <a:r>
              <a:rPr lang="en-US" sz="2800" i="1" dirty="0">
                <a:solidFill>
                  <a:srgbClr val="1F497D"/>
                </a:solidFill>
              </a:rPr>
              <a:t>two decades sooner </a:t>
            </a:r>
            <a:r>
              <a:rPr lang="en-US" sz="2800" i="1" dirty="0" smtClean="0">
                <a:solidFill>
                  <a:srgbClr val="1F497D"/>
                </a:solidFill>
              </a:rPr>
              <a:t>than household </a:t>
            </a:r>
            <a:r>
              <a:rPr lang="en-US" sz="2800" i="1" dirty="0">
                <a:solidFill>
                  <a:srgbClr val="1F497D"/>
                </a:solidFill>
              </a:rPr>
              <a:t>ownership.”</a:t>
            </a:r>
            <a:endParaRPr lang="en-US" altLang="ja-JP" sz="2800" i="1" dirty="0">
              <a:solidFill>
                <a:srgbClr val="1F497D"/>
              </a:solidFill>
            </a:endParaRPr>
          </a:p>
          <a:p>
            <a:pPr algn="r" eaLnBrk="1" hangingPunct="1"/>
            <a:endParaRPr lang="en-US" sz="1400" i="1" dirty="0">
              <a:solidFill>
                <a:srgbClr val="DEB400"/>
              </a:solidFill>
            </a:endParaRPr>
          </a:p>
          <a:p>
            <a:pPr algn="r" eaLnBrk="1" hangingPunct="1"/>
            <a:r>
              <a:rPr lang="en-US" sz="1400" i="1" dirty="0" smtClean="0">
                <a:solidFill>
                  <a:srgbClr val="DEB400"/>
                </a:solidFill>
              </a:rPr>
              <a:t>Grush</a:t>
            </a:r>
            <a:r>
              <a:rPr lang="en-US" sz="1400" i="1" dirty="0">
                <a:solidFill>
                  <a:srgbClr val="DEB400"/>
                </a:solidFill>
              </a:rPr>
              <a:t>, Niles, End of Driving</a:t>
            </a:r>
            <a:endParaRPr lang="en-US" sz="1100" i="1" dirty="0">
              <a:solidFill>
                <a:srgbClr val="DEB400"/>
              </a:solidFill>
            </a:endParaRPr>
          </a:p>
        </p:txBody>
      </p:sp>
      <p:sp>
        <p:nvSpPr>
          <p:cNvPr id="2" name="Title 1"/>
          <p:cNvSpPr>
            <a:spLocks noGrp="1"/>
          </p:cNvSpPr>
          <p:nvPr>
            <p:ph type="title"/>
          </p:nvPr>
        </p:nvSpPr>
        <p:spPr/>
        <p:txBody>
          <a:bodyPr/>
          <a:lstStyle/>
          <a:p>
            <a:r>
              <a:rPr lang="en-CA" smtClean="0"/>
              <a:t>Access Anxiety</a:t>
            </a:r>
            <a:endParaRPr lang="en-US" dirty="0"/>
          </a:p>
        </p:txBody>
      </p:sp>
      <p:sp>
        <p:nvSpPr>
          <p:cNvPr id="3" name="Slide Number Placeholder 2"/>
          <p:cNvSpPr>
            <a:spLocks noGrp="1"/>
          </p:cNvSpPr>
          <p:nvPr>
            <p:ph type="sldNum" sz="quarter" idx="12"/>
          </p:nvPr>
        </p:nvSpPr>
        <p:spPr/>
        <p:txBody>
          <a:bodyPr/>
          <a:lstStyle/>
          <a:p>
            <a:fld id="{D7919A50-0205-D043-9F50-AE18F617819C}" type="slidenum">
              <a:rPr lang="en-US" smtClean="0"/>
              <a:pPr/>
              <a:t>18</a:t>
            </a:fld>
            <a:endParaRPr lang="en-US"/>
          </a:p>
        </p:txBody>
      </p:sp>
    </p:spTree>
    <p:extLst>
      <p:ext uri="{BB962C8B-B14F-4D97-AF65-F5344CB8AC3E}">
        <p14:creationId xmlns:p14="http://schemas.microsoft.com/office/powerpoint/2010/main" val="19986265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761053" y="4742024"/>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p:txBody>
      </p:sp>
      <p:sp>
        <p:nvSpPr>
          <p:cNvPr id="17" name="Oval 16"/>
          <p:cNvSpPr>
            <a:spLocks noChangeAspect="1"/>
          </p:cNvSpPr>
          <p:nvPr/>
        </p:nvSpPr>
        <p:spPr>
          <a:xfrm>
            <a:off x="1858318" y="463899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8" name="Oval 17"/>
          <p:cNvSpPr>
            <a:spLocks noChangeAspect="1"/>
          </p:cNvSpPr>
          <p:nvPr/>
        </p:nvSpPr>
        <p:spPr>
          <a:xfrm>
            <a:off x="2986312" y="441423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9" name="Oval 18"/>
          <p:cNvSpPr>
            <a:spLocks noChangeAspect="1"/>
          </p:cNvSpPr>
          <p:nvPr/>
        </p:nvSpPr>
        <p:spPr>
          <a:xfrm>
            <a:off x="7584698" y="30252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0" name="Oval 19"/>
          <p:cNvSpPr>
            <a:spLocks noChangeAspect="1"/>
          </p:cNvSpPr>
          <p:nvPr/>
        </p:nvSpPr>
        <p:spPr>
          <a:xfrm>
            <a:off x="6159657" y="1975098"/>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4" name="TextBox 13"/>
          <p:cNvSpPr txBox="1"/>
          <p:nvPr/>
        </p:nvSpPr>
        <p:spPr>
          <a:xfrm>
            <a:off x="2454384" y="3425102"/>
            <a:ext cx="1685077" cy="830997"/>
          </a:xfrm>
          <a:prstGeom prst="rect">
            <a:avLst/>
          </a:prstGeom>
          <a:noFill/>
        </p:spPr>
        <p:txBody>
          <a:bodyPr wrap="none" rtlCol="0">
            <a:spAutoFit/>
          </a:bodyPr>
          <a:lstStyle/>
          <a:p>
            <a:pPr marL="168275" indent="-168275">
              <a:buFont typeface="Arial"/>
              <a:buChar char="•"/>
            </a:pPr>
            <a:r>
              <a:rPr lang="en-US" sz="2400" dirty="0" smtClean="0"/>
              <a:t>Consumer</a:t>
            </a:r>
          </a:p>
          <a:p>
            <a:pPr marL="168275" indent="-168275">
              <a:buFont typeface="Arial"/>
              <a:buChar char="•"/>
            </a:pPr>
            <a:r>
              <a:rPr lang="en-US" sz="2400" dirty="0" smtClean="0"/>
              <a:t>Household</a:t>
            </a:r>
            <a:endParaRPr lang="en-US" sz="2400" dirty="0"/>
          </a:p>
        </p:txBody>
      </p:sp>
      <p:sp>
        <p:nvSpPr>
          <p:cNvPr id="15" name="TextBox 14"/>
          <p:cNvSpPr txBox="1"/>
          <p:nvPr/>
        </p:nvSpPr>
        <p:spPr>
          <a:xfrm>
            <a:off x="6797321" y="3408628"/>
            <a:ext cx="1492716" cy="830997"/>
          </a:xfrm>
          <a:prstGeom prst="rect">
            <a:avLst/>
          </a:prstGeom>
          <a:noFill/>
        </p:spPr>
        <p:txBody>
          <a:bodyPr wrap="none" rtlCol="0">
            <a:spAutoFit/>
          </a:bodyPr>
          <a:lstStyle/>
          <a:p>
            <a:pPr marL="225425" indent="-225425">
              <a:buFont typeface="Arial"/>
              <a:buChar char="•"/>
            </a:pPr>
            <a:r>
              <a:rPr lang="en-US" sz="2400" dirty="0" smtClean="0"/>
              <a:t>Robocab</a:t>
            </a:r>
          </a:p>
          <a:p>
            <a:pPr marL="225425" indent="-225425">
              <a:buFont typeface="Arial"/>
              <a:buChar char="•"/>
            </a:pPr>
            <a:r>
              <a:rPr lang="en-US" sz="2400" dirty="0" smtClean="0"/>
              <a:t>Transit</a:t>
            </a:r>
            <a:endParaRPr lang="en-US" sz="2400" dirty="0"/>
          </a:p>
        </p:txBody>
      </p:sp>
      <p:cxnSp>
        <p:nvCxnSpPr>
          <p:cNvPr id="4" name="Straight Arrow Connector 3"/>
          <p:cNvCxnSpPr>
            <a:stCxn id="14" idx="3"/>
            <a:endCxn id="15" idx="1"/>
          </p:cNvCxnSpPr>
          <p:nvPr/>
        </p:nvCxnSpPr>
        <p:spPr>
          <a:xfrm flipV="1">
            <a:off x="4139461" y="3824127"/>
            <a:ext cx="2657860" cy="1647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Access Anxiety</a:t>
            </a:r>
            <a:endParaRPr lang="en-US" dirty="0"/>
          </a:p>
        </p:txBody>
      </p:sp>
      <p:sp>
        <p:nvSpPr>
          <p:cNvPr id="11" name="Rectangle 10"/>
          <p:cNvSpPr/>
          <p:nvPr/>
        </p:nvSpPr>
        <p:spPr>
          <a:xfrm rot="16200000">
            <a:off x="2414577" y="3264104"/>
            <a:ext cx="5755752" cy="517980"/>
          </a:xfrm>
          <a:prstGeom prst="rect">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dirty="0">
                <a:solidFill>
                  <a:schemeClr val="tx1"/>
                </a:solidFill>
                <a:latin typeface="+mj-lt"/>
              </a:rPr>
              <a:t>Access </a:t>
            </a:r>
            <a:r>
              <a:rPr lang="en-US" b="1" dirty="0" smtClean="0">
                <a:solidFill>
                  <a:schemeClr val="tx1"/>
                </a:solidFill>
                <a:latin typeface="+mj-lt"/>
              </a:rPr>
              <a:t>Anxiety (Barrier and Gateway)  </a:t>
            </a:r>
            <a:r>
              <a:rPr lang="en-US" dirty="0">
                <a:solidFill>
                  <a:srgbClr val="595959"/>
                </a:solidFill>
                <a:latin typeface="+mj-lt"/>
              </a:rPr>
              <a:t>2030-2070?</a:t>
            </a:r>
          </a:p>
        </p:txBody>
      </p:sp>
      <p:sp>
        <p:nvSpPr>
          <p:cNvPr id="3" name="Slide Number Placeholder 2"/>
          <p:cNvSpPr>
            <a:spLocks noGrp="1"/>
          </p:cNvSpPr>
          <p:nvPr>
            <p:ph type="sldNum" sz="quarter" idx="12"/>
          </p:nvPr>
        </p:nvSpPr>
        <p:spPr/>
        <p:txBody>
          <a:bodyPr/>
          <a:lstStyle/>
          <a:p>
            <a:fld id="{D7919A50-0205-D043-9F50-AE18F617819C}" type="slidenum">
              <a:rPr lang="en-US" smtClean="0"/>
              <a:t>19</a:t>
            </a:fld>
            <a:endParaRPr lang="en-US"/>
          </a:p>
        </p:txBody>
      </p:sp>
    </p:spTree>
    <p:extLst>
      <p:ext uri="{BB962C8B-B14F-4D97-AF65-F5344CB8AC3E}">
        <p14:creationId xmlns:p14="http://schemas.microsoft.com/office/powerpoint/2010/main" val="3291686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D7919A50-0205-D043-9F50-AE18F617819C}" type="slidenum">
              <a:rPr lang="en-US" smtClean="0"/>
              <a:t>2</a:t>
            </a:fld>
            <a:endParaRPr lang="en-US"/>
          </a:p>
        </p:txBody>
      </p:sp>
      <p:sp>
        <p:nvSpPr>
          <p:cNvPr id="5" name="Content Placeholder 4"/>
          <p:cNvSpPr>
            <a:spLocks noGrp="1"/>
          </p:cNvSpPr>
          <p:nvPr>
            <p:ph idx="4294967295"/>
          </p:nvPr>
        </p:nvSpPr>
        <p:spPr>
          <a:xfrm>
            <a:off x="572765" y="1198563"/>
            <a:ext cx="8229600" cy="4989512"/>
          </a:xfrm>
        </p:spPr>
        <p:txBody>
          <a:bodyPr>
            <a:normAutofit fontScale="62500" lnSpcReduction="20000"/>
          </a:bodyPr>
          <a:lstStyle/>
          <a:p>
            <a:pPr marL="514350" indent="-514350">
              <a:buFont typeface="+mj-lt"/>
              <a:buAutoNum type="arabicPeriod"/>
            </a:pPr>
            <a:r>
              <a:rPr lang="en-US" dirty="0" smtClean="0"/>
              <a:t>When will fully automated vehicles arrive?</a:t>
            </a:r>
          </a:p>
          <a:p>
            <a:pPr marL="514350" indent="-514350">
              <a:buFont typeface="+mj-lt"/>
              <a:buAutoNum type="arabicPeriod"/>
            </a:pPr>
            <a:r>
              <a:rPr lang="en-US" dirty="0" smtClean="0"/>
              <a:t>What infrastructure will be needed?  Be best?</a:t>
            </a:r>
          </a:p>
          <a:p>
            <a:pPr marL="514350" indent="-514350">
              <a:buFont typeface="+mj-lt"/>
              <a:buAutoNum type="arabicPeriod"/>
            </a:pPr>
            <a:r>
              <a:rPr lang="en-US" dirty="0" smtClean="0"/>
              <a:t>Will the ownership model change significantly? </a:t>
            </a:r>
          </a:p>
          <a:p>
            <a:pPr marL="514350" indent="-514350">
              <a:buFont typeface="+mj-lt"/>
              <a:buAutoNum type="arabicPeriod"/>
            </a:pPr>
            <a:r>
              <a:rPr lang="en-US" dirty="0" smtClean="0"/>
              <a:t>Will “Access Anxiety” kill the household market for </a:t>
            </a:r>
            <a:r>
              <a:rPr lang="en-US" dirty="0"/>
              <a:t>a</a:t>
            </a:r>
            <a:r>
              <a:rPr lang="en-US" dirty="0" smtClean="0"/>
              <a:t>utomated vehicles?</a:t>
            </a:r>
          </a:p>
          <a:p>
            <a:pPr marL="514350" indent="-514350">
              <a:buFont typeface="+mj-lt"/>
              <a:buAutoNum type="arabicPeriod"/>
            </a:pPr>
            <a:r>
              <a:rPr lang="en-US" dirty="0" smtClean="0"/>
              <a:t>Will automation mean more or fewer VKT?</a:t>
            </a:r>
          </a:p>
          <a:p>
            <a:pPr marL="514350" indent="-514350">
              <a:buFont typeface="+mj-lt"/>
              <a:buAutoNum type="arabicPeriod"/>
            </a:pPr>
            <a:r>
              <a:rPr lang="en-US" dirty="0" smtClean="0"/>
              <a:t>Will the Zahavi/Marchetti budgets hold?</a:t>
            </a:r>
          </a:p>
          <a:p>
            <a:pPr marL="514350" indent="-514350">
              <a:buFont typeface="+mj-lt"/>
              <a:buAutoNum type="arabicPeriod"/>
            </a:pPr>
            <a:r>
              <a:rPr lang="en-US" dirty="0" smtClean="0"/>
              <a:t>Will drivers make “rational” choices (this time)?</a:t>
            </a:r>
          </a:p>
          <a:p>
            <a:pPr marL="514350" indent="-514350">
              <a:buFont typeface="+mj-lt"/>
              <a:buAutoNum type="arabicPeriod"/>
            </a:pPr>
            <a:r>
              <a:rPr lang="en-US" dirty="0" smtClean="0"/>
              <a:t>Can we rely on the robotaxi simulations?</a:t>
            </a:r>
          </a:p>
          <a:p>
            <a:pPr marL="514350" indent="-514350">
              <a:buFont typeface="+mj-lt"/>
              <a:buAutoNum type="arabicPeriod"/>
            </a:pPr>
            <a:r>
              <a:rPr lang="en-US" dirty="0" smtClean="0"/>
              <a:t>What if robotics make travel cheaper?</a:t>
            </a:r>
          </a:p>
          <a:p>
            <a:pPr marL="514350" indent="-514350">
              <a:buFont typeface="+mj-lt"/>
              <a:buAutoNum type="arabicPeriod"/>
            </a:pPr>
            <a:r>
              <a:rPr lang="en-US" dirty="0" smtClean="0"/>
              <a:t>Will Silicon Valley change social fundamentals of automobility?</a:t>
            </a:r>
          </a:p>
          <a:p>
            <a:pPr marL="514350" indent="-514350">
              <a:buFont typeface="+mj-lt"/>
              <a:buAutoNum type="arabicPeriod"/>
            </a:pPr>
            <a:r>
              <a:rPr lang="en-US" dirty="0" smtClean="0"/>
              <a:t>Isn’t Attention the real prize?</a:t>
            </a:r>
          </a:p>
          <a:p>
            <a:pPr marL="514350" indent="-514350">
              <a:buFont typeface="+mj-lt"/>
              <a:buAutoNum type="arabicPeriod"/>
            </a:pPr>
            <a:r>
              <a:rPr lang="en-US" dirty="0" smtClean="0"/>
              <a:t>How can we achieve “Intended Consequences”?</a:t>
            </a:r>
          </a:p>
          <a:p>
            <a:pPr marL="514350" indent="-514350">
              <a:buFont typeface="+mj-lt"/>
              <a:buAutoNum type="arabicPeriod"/>
            </a:pPr>
            <a:r>
              <a:rPr lang="en-US" dirty="0" smtClean="0"/>
              <a:t>Can robotics reduce the “Wicked Problem” of automobility?</a:t>
            </a:r>
          </a:p>
          <a:p>
            <a:pPr marL="514350" indent="-514350">
              <a:buFont typeface="+mj-lt"/>
              <a:buAutoNum type="arabicPeriod"/>
            </a:pPr>
            <a:r>
              <a:rPr lang="en-US" dirty="0" smtClean="0"/>
              <a:t>In what order will transport segments change?</a:t>
            </a:r>
          </a:p>
          <a:p>
            <a:pPr marL="514350" indent="-514350">
              <a:buFont typeface="+mj-lt"/>
              <a:buAutoNum type="arabicPeriod"/>
            </a:pPr>
            <a:r>
              <a:rPr lang="en-US" dirty="0" smtClean="0"/>
              <a:t>Will governments learn how to use Behavioral Economics?</a:t>
            </a:r>
          </a:p>
        </p:txBody>
      </p:sp>
    </p:spTree>
    <p:extLst>
      <p:ext uri="{BB962C8B-B14F-4D97-AF65-F5344CB8AC3E}">
        <p14:creationId xmlns:p14="http://schemas.microsoft.com/office/powerpoint/2010/main" val="2995886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4"/>
          <p:cNvSpPr txBox="1">
            <a:spLocks noChangeArrowheads="1"/>
          </p:cNvSpPr>
          <p:nvPr/>
        </p:nvSpPr>
        <p:spPr bwMode="auto">
          <a:xfrm>
            <a:off x="936625" y="1728788"/>
            <a:ext cx="74676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457C"/>
                </a:solidFill>
              </a:rPr>
              <a:t>After 2030…</a:t>
            </a:r>
          </a:p>
          <a:p>
            <a:pPr eaLnBrk="1" hangingPunct="1"/>
            <a:endParaRPr lang="en-US" sz="3200">
              <a:solidFill>
                <a:srgbClr val="00457C"/>
              </a:solidFill>
            </a:endParaRPr>
          </a:p>
          <a:p>
            <a:pPr eaLnBrk="1" hangingPunct="1"/>
            <a:r>
              <a:rPr lang="en-US" sz="3200" i="1">
                <a:solidFill>
                  <a:srgbClr val="00457C"/>
                </a:solidFill>
              </a:rPr>
              <a:t>“There will be fewer restrictions on where [L5] cars can operate—instead there'll be more rules on where manual cars can be driven</a:t>
            </a:r>
            <a:r>
              <a:rPr lang="en-US" sz="3200" i="1">
                <a:solidFill>
                  <a:srgbClr val="1F497D"/>
                </a:solidFill>
              </a:rPr>
              <a:t>.”</a:t>
            </a:r>
            <a:endParaRPr lang="en-US" altLang="ja-JP" sz="3200" i="1">
              <a:solidFill>
                <a:srgbClr val="1F497D"/>
              </a:solidFill>
            </a:endParaRPr>
          </a:p>
          <a:p>
            <a:pPr algn="r" eaLnBrk="1" hangingPunct="1"/>
            <a:endParaRPr lang="en-US" sz="1400" i="1">
              <a:solidFill>
                <a:srgbClr val="00457C"/>
              </a:solidFill>
            </a:endParaRPr>
          </a:p>
          <a:p>
            <a:pPr algn="r" eaLnBrk="1" hangingPunct="1"/>
            <a:r>
              <a:rPr lang="en-US" sz="1400" i="1">
                <a:solidFill>
                  <a:srgbClr val="DEB400"/>
                </a:solidFill>
              </a:rPr>
              <a:t>http://www.recode.net/2016/5/16/11635628/self-driving-autonomous-cars-timeline</a:t>
            </a:r>
            <a:endParaRPr lang="en-US" sz="1100" i="1">
              <a:solidFill>
                <a:srgbClr val="DEB400"/>
              </a:solidFill>
            </a:endParaRPr>
          </a:p>
        </p:txBody>
      </p:sp>
      <p:sp>
        <p:nvSpPr>
          <p:cNvPr id="2" name="Title 1"/>
          <p:cNvSpPr>
            <a:spLocks noGrp="1"/>
          </p:cNvSpPr>
          <p:nvPr>
            <p:ph type="title"/>
          </p:nvPr>
        </p:nvSpPr>
        <p:spPr/>
        <p:txBody>
          <a:bodyPr/>
          <a:lstStyle/>
          <a:p>
            <a:r>
              <a:rPr lang="en-CA" dirty="0" smtClean="0"/>
              <a:t>Access Anxiety Switchover</a:t>
            </a:r>
            <a:endParaRPr lang="en-US" dirty="0"/>
          </a:p>
        </p:txBody>
      </p:sp>
      <p:sp>
        <p:nvSpPr>
          <p:cNvPr id="3" name="Slide Number Placeholder 2"/>
          <p:cNvSpPr>
            <a:spLocks noGrp="1"/>
          </p:cNvSpPr>
          <p:nvPr>
            <p:ph type="sldNum" sz="quarter" idx="12"/>
          </p:nvPr>
        </p:nvSpPr>
        <p:spPr/>
        <p:txBody>
          <a:bodyPr/>
          <a:lstStyle/>
          <a:p>
            <a:fld id="{D7919A50-0205-D043-9F50-AE18F617819C}" type="slidenum">
              <a:rPr lang="en-US" smtClean="0"/>
              <a:pPr/>
              <a:t>20</a:t>
            </a:fld>
            <a:endParaRPr lang="en-US"/>
          </a:p>
        </p:txBody>
      </p:sp>
    </p:spTree>
    <p:extLst>
      <p:ext uri="{BB962C8B-B14F-4D97-AF65-F5344CB8AC3E}">
        <p14:creationId xmlns:p14="http://schemas.microsoft.com/office/powerpoint/2010/main" val="2077175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Wicked Problem?</a:t>
            </a:r>
            <a:endParaRPr lang="en-US" dirty="0"/>
          </a:p>
        </p:txBody>
      </p:sp>
      <p:sp>
        <p:nvSpPr>
          <p:cNvPr id="3" name="Content Placeholder 2"/>
          <p:cNvSpPr>
            <a:spLocks noGrp="1"/>
          </p:cNvSpPr>
          <p:nvPr>
            <p:ph idx="1"/>
          </p:nvPr>
        </p:nvSpPr>
        <p:spPr/>
        <p:txBody>
          <a:bodyPr/>
          <a:lstStyle/>
          <a:p>
            <a:r>
              <a:rPr lang="en-US" dirty="0" err="1" smtClean="0">
                <a:solidFill>
                  <a:srgbClr val="1F497D"/>
                </a:solidFill>
              </a:rPr>
              <a:t>Indeterminant</a:t>
            </a:r>
            <a:r>
              <a:rPr lang="en-US" dirty="0" smtClean="0">
                <a:solidFill>
                  <a:srgbClr val="1F497D"/>
                </a:solidFill>
              </a:rPr>
              <a:t> formulation</a:t>
            </a:r>
          </a:p>
          <a:p>
            <a:r>
              <a:rPr lang="en-US" dirty="0" err="1" smtClean="0">
                <a:solidFill>
                  <a:srgbClr val="1F497D"/>
                </a:solidFill>
              </a:rPr>
              <a:t>Indeterminant</a:t>
            </a:r>
            <a:r>
              <a:rPr lang="en-US" dirty="0" smtClean="0">
                <a:solidFill>
                  <a:srgbClr val="1F497D"/>
                </a:solidFill>
              </a:rPr>
              <a:t> solution</a:t>
            </a:r>
          </a:p>
          <a:p>
            <a:r>
              <a:rPr lang="en-US" dirty="0" smtClean="0">
                <a:solidFill>
                  <a:srgbClr val="1F497D"/>
                </a:solidFill>
              </a:rPr>
              <a:t>Non-</a:t>
            </a:r>
            <a:r>
              <a:rPr lang="en-US" dirty="0" err="1" smtClean="0">
                <a:solidFill>
                  <a:srgbClr val="1F497D"/>
                </a:solidFill>
              </a:rPr>
              <a:t>solveable</a:t>
            </a:r>
            <a:endParaRPr lang="en-US" dirty="0" smtClean="0">
              <a:solidFill>
                <a:srgbClr val="1F497D"/>
              </a:solidFill>
            </a:endParaRPr>
          </a:p>
          <a:p>
            <a:r>
              <a:rPr lang="en-US" dirty="0" smtClean="0">
                <a:solidFill>
                  <a:srgbClr val="1F497D"/>
                </a:solidFill>
              </a:rPr>
              <a:t>Irreversible</a:t>
            </a:r>
          </a:p>
          <a:p>
            <a:r>
              <a:rPr lang="en-US" dirty="0" smtClean="0">
                <a:solidFill>
                  <a:srgbClr val="1F497D"/>
                </a:solidFill>
              </a:rPr>
              <a:t>Unique</a:t>
            </a:r>
          </a:p>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D7919A50-0205-D043-9F50-AE18F617819C}" type="slidenum">
              <a:rPr lang="en-US" smtClean="0"/>
              <a:t>21</a:t>
            </a:fld>
            <a:endParaRPr lang="en-US"/>
          </a:p>
        </p:txBody>
      </p:sp>
    </p:spTree>
    <p:extLst>
      <p:ext uri="{BB962C8B-B14F-4D97-AF65-F5344CB8AC3E}">
        <p14:creationId xmlns:p14="http://schemas.microsoft.com/office/powerpoint/2010/main" val="39659193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Wicked Problems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1F497D"/>
                </a:solidFill>
              </a:rPr>
              <a:t>Authoritarian</a:t>
            </a:r>
          </a:p>
          <a:p>
            <a:pPr lvl="1"/>
            <a:r>
              <a:rPr lang="en-US" dirty="0" smtClean="0">
                <a:solidFill>
                  <a:srgbClr val="1F497D"/>
                </a:solidFill>
              </a:rPr>
              <a:t>Few stakeholders = lower complexity</a:t>
            </a:r>
          </a:p>
          <a:p>
            <a:pPr lvl="1"/>
            <a:r>
              <a:rPr lang="en-US" dirty="0" smtClean="0">
                <a:solidFill>
                  <a:srgbClr val="1F497D"/>
                </a:solidFill>
              </a:rPr>
              <a:t>Fewer perspectives = poorer solution</a:t>
            </a:r>
          </a:p>
          <a:p>
            <a:r>
              <a:rPr lang="en-US" dirty="0" smtClean="0">
                <a:solidFill>
                  <a:srgbClr val="1F497D"/>
                </a:solidFill>
              </a:rPr>
              <a:t>Competitive</a:t>
            </a:r>
          </a:p>
          <a:p>
            <a:pPr lvl="1"/>
            <a:r>
              <a:rPr lang="en-US" dirty="0" smtClean="0">
                <a:solidFill>
                  <a:srgbClr val="1F497D"/>
                </a:solidFill>
              </a:rPr>
              <a:t>Weigh and choose</a:t>
            </a:r>
          </a:p>
          <a:p>
            <a:pPr lvl="1"/>
            <a:r>
              <a:rPr lang="en-US" dirty="0" smtClean="0">
                <a:solidFill>
                  <a:srgbClr val="1F497D"/>
                </a:solidFill>
              </a:rPr>
              <a:t>Lower knowledge sharing; poorer solution</a:t>
            </a:r>
          </a:p>
          <a:p>
            <a:r>
              <a:rPr lang="en-US" dirty="0" smtClean="0">
                <a:solidFill>
                  <a:srgbClr val="1F497D"/>
                </a:solidFill>
              </a:rPr>
              <a:t>Collaborative</a:t>
            </a:r>
          </a:p>
          <a:p>
            <a:pPr lvl="1"/>
            <a:r>
              <a:rPr lang="en-US" dirty="0" smtClean="0">
                <a:solidFill>
                  <a:srgbClr val="1F497D"/>
                </a:solidFill>
              </a:rPr>
              <a:t>Shared understanding of problem</a:t>
            </a:r>
          </a:p>
          <a:p>
            <a:pPr lvl="1"/>
            <a:r>
              <a:rPr lang="en-US" dirty="0" smtClean="0">
                <a:solidFill>
                  <a:srgbClr val="1F497D"/>
                </a:solidFill>
              </a:rPr>
              <a:t>Long discussion to get to imperfect solution</a:t>
            </a:r>
          </a:p>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D7919A50-0205-D043-9F50-AE18F617819C}" type="slidenum">
              <a:rPr lang="en-US" smtClean="0"/>
              <a:t>22</a:t>
            </a:fld>
            <a:endParaRPr lang="en-US"/>
          </a:p>
        </p:txBody>
      </p:sp>
    </p:spTree>
    <p:extLst>
      <p:ext uri="{BB962C8B-B14F-4D97-AF65-F5344CB8AC3E}">
        <p14:creationId xmlns:p14="http://schemas.microsoft.com/office/powerpoint/2010/main" val="26772238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15951" y="3418369"/>
            <a:ext cx="728685" cy="461665"/>
          </a:xfrm>
          <a:prstGeom prst="rect">
            <a:avLst/>
          </a:prstGeom>
          <a:noFill/>
        </p:spPr>
        <p:txBody>
          <a:bodyPr wrap="none" rtlCol="0">
            <a:spAutoFit/>
          </a:bodyPr>
          <a:lstStyle/>
          <a:p>
            <a:r>
              <a:rPr lang="en-US" sz="2400" dirty="0" smtClean="0"/>
              <a:t>now</a:t>
            </a:r>
            <a:endParaRPr lang="en-US" sz="2400" dirty="0"/>
          </a:p>
        </p:txBody>
      </p:sp>
      <p:sp>
        <p:nvSpPr>
          <p:cNvPr id="28" name="TextBox 27"/>
          <p:cNvSpPr txBox="1"/>
          <p:nvPr/>
        </p:nvSpPr>
        <p:spPr>
          <a:xfrm>
            <a:off x="6512106" y="3419130"/>
            <a:ext cx="327283" cy="461665"/>
          </a:xfrm>
          <a:prstGeom prst="rect">
            <a:avLst/>
          </a:prstGeom>
          <a:noFill/>
        </p:spPr>
        <p:txBody>
          <a:bodyPr wrap="none" rtlCol="0">
            <a:spAutoFit/>
          </a:bodyPr>
          <a:lstStyle/>
          <a:p>
            <a:r>
              <a:rPr lang="en-US" sz="2400" dirty="0" smtClean="0"/>
              <a:t>?</a:t>
            </a:r>
            <a:endParaRPr lang="en-US" sz="2400" dirty="0"/>
          </a:p>
        </p:txBody>
      </p:sp>
      <p:cxnSp>
        <p:nvCxnSpPr>
          <p:cNvPr id="29" name="Straight Arrow Connector 28"/>
          <p:cNvCxnSpPr>
            <a:stCxn id="27" idx="3"/>
            <a:endCxn id="28" idx="1"/>
          </p:cNvCxnSpPr>
          <p:nvPr/>
        </p:nvCxnSpPr>
        <p:spPr>
          <a:xfrm>
            <a:off x="2244636" y="3649202"/>
            <a:ext cx="4267470" cy="76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Infrastructure </a:t>
            </a:r>
            <a:r>
              <a:rPr lang="en-US" dirty="0" smtClean="0"/>
              <a:t>readiness</a:t>
            </a:r>
            <a:endParaRPr lang="en-US" dirty="0"/>
          </a:p>
        </p:txBody>
      </p:sp>
      <p:sp>
        <p:nvSpPr>
          <p:cNvPr id="11" name="Oval 10"/>
          <p:cNvSpPr>
            <a:spLocks noChangeAspect="1"/>
          </p:cNvSpPr>
          <p:nvPr/>
        </p:nvSpPr>
        <p:spPr>
          <a:xfrm>
            <a:off x="597165" y="195500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Driver</a:t>
            </a:r>
          </a:p>
          <a:p>
            <a:pPr algn="ctr"/>
            <a:r>
              <a:rPr lang="en-US" dirty="0" smtClean="0">
                <a:solidFill>
                  <a:schemeClr val="tx1"/>
                </a:solidFill>
              </a:rPr>
              <a:t>Assistance</a:t>
            </a:r>
            <a:endParaRPr lang="en-US" sz="1000" dirty="0">
              <a:solidFill>
                <a:schemeClr val="tx1"/>
              </a:solidFill>
            </a:endParaRPr>
          </a:p>
          <a:p>
            <a:pPr algn="ctr"/>
            <a:endParaRPr lang="en-US" sz="1000" dirty="0">
              <a:solidFill>
                <a:schemeClr val="tx1"/>
              </a:solidFill>
            </a:endParaRPr>
          </a:p>
        </p:txBody>
      </p:sp>
      <p:sp>
        <p:nvSpPr>
          <p:cNvPr id="12" name="Oval 11"/>
          <p:cNvSpPr>
            <a:spLocks noChangeAspect="1"/>
          </p:cNvSpPr>
          <p:nvPr/>
        </p:nvSpPr>
        <p:spPr>
          <a:xfrm>
            <a:off x="1704673"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Partial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3" name="Oval 12"/>
          <p:cNvSpPr>
            <a:spLocks noChangeAspect="1"/>
          </p:cNvSpPr>
          <p:nvPr/>
        </p:nvSpPr>
        <p:spPr>
          <a:xfrm>
            <a:off x="2914611"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Conditional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4" name="Oval 13"/>
          <p:cNvSpPr>
            <a:spLocks noChangeAspect="1"/>
          </p:cNvSpPr>
          <p:nvPr/>
        </p:nvSpPr>
        <p:spPr>
          <a:xfrm>
            <a:off x="7584698" y="1955000"/>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Full</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15" name="Oval 14"/>
          <p:cNvSpPr>
            <a:spLocks noChangeAspect="1"/>
          </p:cNvSpPr>
          <p:nvPr/>
        </p:nvSpPr>
        <p:spPr>
          <a:xfrm>
            <a:off x="6006012" y="1964346"/>
            <a:ext cx="1280226" cy="1280160"/>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smtClean="0">
                <a:solidFill>
                  <a:schemeClr val="tx1"/>
                </a:solidFill>
              </a:rPr>
              <a:t>High</a:t>
            </a:r>
          </a:p>
          <a:p>
            <a:pPr algn="ctr"/>
            <a:r>
              <a:rPr lang="en-US" dirty="0" smtClean="0">
                <a:solidFill>
                  <a:schemeClr val="tx1"/>
                </a:solidFill>
              </a:rPr>
              <a:t>Automation</a:t>
            </a:r>
            <a:endParaRPr lang="en-US" sz="1000" dirty="0">
              <a:solidFill>
                <a:schemeClr val="tx1"/>
              </a:solidFill>
            </a:endParaRPr>
          </a:p>
          <a:p>
            <a:pPr algn="ctr"/>
            <a:endParaRPr lang="en-US" sz="1000" dirty="0">
              <a:solidFill>
                <a:schemeClr val="tx1"/>
              </a:solidFill>
            </a:endParaRPr>
          </a:p>
        </p:txBody>
      </p:sp>
      <p:sp>
        <p:nvSpPr>
          <p:cNvPr id="21" name="TextBox 20"/>
          <p:cNvSpPr txBox="1"/>
          <p:nvPr/>
        </p:nvSpPr>
        <p:spPr>
          <a:xfrm>
            <a:off x="8022915" y="3418369"/>
            <a:ext cx="327283" cy="461665"/>
          </a:xfrm>
          <a:prstGeom prst="rect">
            <a:avLst/>
          </a:prstGeom>
          <a:noFill/>
        </p:spPr>
        <p:txBody>
          <a:bodyPr wrap="none" rtlCol="0">
            <a:spAutoFit/>
          </a:bodyPr>
          <a:lstStyle/>
          <a:p>
            <a:r>
              <a:rPr lang="en-US" sz="2400" dirty="0" smtClean="0"/>
              <a:t>?</a:t>
            </a:r>
            <a:endParaRPr lang="en-US" sz="2400" dirty="0"/>
          </a:p>
        </p:txBody>
      </p:sp>
      <p:cxnSp>
        <p:nvCxnSpPr>
          <p:cNvPr id="22" name="Straight Arrow Connector 21"/>
          <p:cNvCxnSpPr>
            <a:stCxn id="28" idx="3"/>
            <a:endCxn id="21" idx="1"/>
          </p:cNvCxnSpPr>
          <p:nvPr/>
        </p:nvCxnSpPr>
        <p:spPr>
          <a:xfrm flipV="1">
            <a:off x="6839389" y="3649202"/>
            <a:ext cx="1183526" cy="76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05431" y="986332"/>
            <a:ext cx="4749254" cy="369332"/>
          </a:xfrm>
          <a:prstGeom prst="rect">
            <a:avLst/>
          </a:prstGeom>
          <a:noFill/>
        </p:spPr>
        <p:txBody>
          <a:bodyPr wrap="none" rtlCol="0">
            <a:spAutoFit/>
          </a:bodyPr>
          <a:lstStyle/>
          <a:p>
            <a:r>
              <a:rPr lang="en-US" i="1" spc="150" dirty="0" smtClean="0">
                <a:solidFill>
                  <a:schemeClr val="accent1">
                    <a:lumMod val="60000"/>
                    <a:lumOff val="40000"/>
                  </a:schemeClr>
                </a:solidFill>
              </a:rPr>
              <a:t>One component of this wicked problem</a:t>
            </a:r>
            <a:endParaRPr lang="en-US" i="1" spc="150" dirty="0">
              <a:solidFill>
                <a:schemeClr val="accent1">
                  <a:lumMod val="60000"/>
                  <a:lumOff val="40000"/>
                </a:schemeClr>
              </a:solidFill>
            </a:endParaRPr>
          </a:p>
        </p:txBody>
      </p:sp>
      <p:sp>
        <p:nvSpPr>
          <p:cNvPr id="3" name="Slide Number Placeholder 2"/>
          <p:cNvSpPr>
            <a:spLocks noGrp="1"/>
          </p:cNvSpPr>
          <p:nvPr>
            <p:ph type="sldNum" sz="quarter" idx="12"/>
          </p:nvPr>
        </p:nvSpPr>
        <p:spPr/>
        <p:txBody>
          <a:bodyPr/>
          <a:lstStyle/>
          <a:p>
            <a:fld id="{D7919A50-0205-D043-9F50-AE18F617819C}" type="slidenum">
              <a:rPr lang="en-US" smtClean="0"/>
              <a:t>23</a:t>
            </a:fld>
            <a:endParaRPr lang="en-US"/>
          </a:p>
        </p:txBody>
      </p:sp>
      <p:sp>
        <p:nvSpPr>
          <p:cNvPr id="16" name="TextBox 15"/>
          <p:cNvSpPr txBox="1"/>
          <p:nvPr/>
        </p:nvSpPr>
        <p:spPr>
          <a:xfrm>
            <a:off x="6059385" y="3992102"/>
            <a:ext cx="1214796" cy="584776"/>
          </a:xfrm>
          <a:prstGeom prst="rect">
            <a:avLst/>
          </a:prstGeom>
          <a:noFill/>
        </p:spPr>
        <p:txBody>
          <a:bodyPr wrap="none" rtlCol="0">
            <a:spAutoFit/>
          </a:bodyPr>
          <a:lstStyle/>
          <a:p>
            <a:pPr algn="ctr"/>
            <a:r>
              <a:rPr lang="en-US" sz="1600" b="1" dirty="0" smtClean="0">
                <a:solidFill>
                  <a:schemeClr val="tx1">
                    <a:lumMod val="65000"/>
                    <a:lumOff val="35000"/>
                  </a:schemeClr>
                </a:solidFill>
              </a:rPr>
              <a:t>Constrained</a:t>
            </a:r>
          </a:p>
          <a:p>
            <a:pPr algn="ctr"/>
            <a:r>
              <a:rPr lang="en-US" sz="1600" b="1" dirty="0" smtClean="0">
                <a:solidFill>
                  <a:schemeClr val="tx1">
                    <a:lumMod val="65000"/>
                    <a:lumOff val="35000"/>
                  </a:schemeClr>
                </a:solidFill>
              </a:rPr>
              <a:t>Conditions</a:t>
            </a:r>
          </a:p>
        </p:txBody>
      </p:sp>
      <p:sp>
        <p:nvSpPr>
          <p:cNvPr id="17" name="TextBox 16"/>
          <p:cNvSpPr txBox="1"/>
          <p:nvPr/>
        </p:nvSpPr>
        <p:spPr>
          <a:xfrm>
            <a:off x="7658213" y="3992102"/>
            <a:ext cx="1071628" cy="338554"/>
          </a:xfrm>
          <a:prstGeom prst="rect">
            <a:avLst/>
          </a:prstGeom>
          <a:noFill/>
        </p:spPr>
        <p:txBody>
          <a:bodyPr wrap="none" rtlCol="0">
            <a:spAutoFit/>
          </a:bodyPr>
          <a:lstStyle/>
          <a:p>
            <a:pPr algn="ctr"/>
            <a:r>
              <a:rPr lang="en-US" sz="1600" b="1" dirty="0" smtClean="0">
                <a:solidFill>
                  <a:schemeClr val="tx1">
                    <a:lumMod val="65000"/>
                    <a:lumOff val="35000"/>
                  </a:schemeClr>
                </a:solidFill>
              </a:rPr>
              <a:t>Anywhere</a:t>
            </a:r>
          </a:p>
        </p:txBody>
      </p:sp>
    </p:spTree>
    <p:extLst>
      <p:ext uri="{BB962C8B-B14F-4D97-AF65-F5344CB8AC3E}">
        <p14:creationId xmlns:p14="http://schemas.microsoft.com/office/powerpoint/2010/main" val="14532472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a:spLocks noChangeAspect="1"/>
          </p:cNvSpPr>
          <p:nvPr/>
        </p:nvSpPr>
        <p:spPr>
          <a:xfrm>
            <a:off x="489975" y="1228659"/>
            <a:ext cx="1839117" cy="1839022"/>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Semi-</a:t>
            </a:r>
          </a:p>
          <a:p>
            <a:pPr algn="ctr"/>
            <a:r>
              <a:rPr lang="en-US" sz="2400" dirty="0" smtClean="0">
                <a:solidFill>
                  <a:schemeClr val="tx1"/>
                </a:solidFill>
              </a:rPr>
              <a:t>Automation</a:t>
            </a:r>
          </a:p>
          <a:p>
            <a:pPr algn="ctr"/>
            <a:endParaRPr lang="en-US" sz="1400" dirty="0" smtClean="0">
              <a:solidFill>
                <a:schemeClr val="tx1"/>
              </a:solidFill>
            </a:endParaRPr>
          </a:p>
          <a:p>
            <a:pPr algn="ctr"/>
            <a:r>
              <a:rPr lang="en-US" sz="1400" dirty="0" smtClean="0">
                <a:solidFill>
                  <a:schemeClr val="tx1"/>
                </a:solidFill>
              </a:rPr>
              <a:t>Level 3</a:t>
            </a:r>
            <a:endParaRPr lang="en-US" sz="1400" dirty="0">
              <a:solidFill>
                <a:schemeClr val="tx1"/>
              </a:solidFill>
            </a:endParaRPr>
          </a:p>
        </p:txBody>
      </p:sp>
      <p:sp>
        <p:nvSpPr>
          <p:cNvPr id="19" name="Oval 18"/>
          <p:cNvSpPr>
            <a:spLocks noChangeAspect="1"/>
          </p:cNvSpPr>
          <p:nvPr/>
        </p:nvSpPr>
        <p:spPr>
          <a:xfrm>
            <a:off x="6970563" y="1219313"/>
            <a:ext cx="1839117" cy="1839022"/>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Full</a:t>
            </a:r>
          </a:p>
          <a:p>
            <a:pPr algn="ctr"/>
            <a:r>
              <a:rPr lang="en-US" sz="2400" dirty="0" smtClean="0">
                <a:solidFill>
                  <a:schemeClr val="tx1"/>
                </a:solidFill>
              </a:rPr>
              <a:t>Automation</a:t>
            </a:r>
          </a:p>
          <a:p>
            <a:pPr algn="ctr"/>
            <a:endParaRPr lang="en-US" sz="1400" dirty="0" smtClean="0">
              <a:solidFill>
                <a:schemeClr val="tx1"/>
              </a:solidFill>
            </a:endParaRPr>
          </a:p>
          <a:p>
            <a:pPr algn="ctr"/>
            <a:r>
              <a:rPr lang="en-US" sz="1400" dirty="0" smtClean="0">
                <a:solidFill>
                  <a:schemeClr val="tx1"/>
                </a:solidFill>
              </a:rPr>
              <a:t>Level 5</a:t>
            </a:r>
            <a:endParaRPr lang="en-US" sz="1400" dirty="0">
              <a:solidFill>
                <a:schemeClr val="tx1"/>
              </a:solidFill>
            </a:endParaRPr>
          </a:p>
        </p:txBody>
      </p:sp>
      <p:sp>
        <p:nvSpPr>
          <p:cNvPr id="27" name="TextBox 26"/>
          <p:cNvSpPr txBox="1"/>
          <p:nvPr/>
        </p:nvSpPr>
        <p:spPr>
          <a:xfrm>
            <a:off x="1005216" y="3132091"/>
            <a:ext cx="808635" cy="461665"/>
          </a:xfrm>
          <a:prstGeom prst="rect">
            <a:avLst/>
          </a:prstGeom>
          <a:solidFill>
            <a:schemeClr val="bg1"/>
          </a:solidFill>
        </p:spPr>
        <p:txBody>
          <a:bodyPr wrap="none" rtlCol="0">
            <a:spAutoFit/>
          </a:bodyPr>
          <a:lstStyle/>
          <a:p>
            <a:r>
              <a:rPr lang="en-US" sz="2400" dirty="0" smtClean="0"/>
              <a:t>2020</a:t>
            </a:r>
            <a:endParaRPr lang="en-US" sz="2400" dirty="0"/>
          </a:p>
        </p:txBody>
      </p:sp>
      <p:sp>
        <p:nvSpPr>
          <p:cNvPr id="28" name="TextBox 27"/>
          <p:cNvSpPr txBox="1"/>
          <p:nvPr/>
        </p:nvSpPr>
        <p:spPr>
          <a:xfrm>
            <a:off x="7485804" y="3119401"/>
            <a:ext cx="808635" cy="461665"/>
          </a:xfrm>
          <a:prstGeom prst="rect">
            <a:avLst/>
          </a:prstGeom>
          <a:solidFill>
            <a:schemeClr val="bg1"/>
          </a:solidFill>
        </p:spPr>
        <p:txBody>
          <a:bodyPr wrap="none" rtlCol="0">
            <a:spAutoFit/>
          </a:bodyPr>
          <a:lstStyle/>
          <a:p>
            <a:r>
              <a:rPr lang="en-US" sz="2400" dirty="0" smtClean="0"/>
              <a:t>2060</a:t>
            </a:r>
            <a:endParaRPr lang="en-US" sz="2400" dirty="0"/>
          </a:p>
        </p:txBody>
      </p:sp>
      <p:cxnSp>
        <p:nvCxnSpPr>
          <p:cNvPr id="29" name="Straight Arrow Connector 28"/>
          <p:cNvCxnSpPr>
            <a:stCxn id="27" idx="3"/>
            <a:endCxn id="28" idx="1"/>
          </p:cNvCxnSpPr>
          <p:nvPr/>
        </p:nvCxnSpPr>
        <p:spPr>
          <a:xfrm flipV="1">
            <a:off x="1813851" y="3350234"/>
            <a:ext cx="5671953" cy="1269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t>Infrastructure </a:t>
            </a:r>
            <a:r>
              <a:rPr lang="en-US" dirty="0" smtClean="0"/>
              <a:t>readiness</a:t>
            </a:r>
            <a:endParaRPr lang="en-US" dirty="0"/>
          </a:p>
        </p:txBody>
      </p:sp>
      <p:sp>
        <p:nvSpPr>
          <p:cNvPr id="4" name="TextBox 3"/>
          <p:cNvSpPr txBox="1"/>
          <p:nvPr/>
        </p:nvSpPr>
        <p:spPr>
          <a:xfrm>
            <a:off x="807815" y="3729402"/>
            <a:ext cx="1203437" cy="1200329"/>
          </a:xfrm>
          <a:prstGeom prst="rect">
            <a:avLst/>
          </a:prstGeom>
          <a:noFill/>
        </p:spPr>
        <p:txBody>
          <a:bodyPr wrap="none" rtlCol="0">
            <a:spAutoFit/>
          </a:bodyPr>
          <a:lstStyle/>
          <a:p>
            <a:pPr algn="ctr"/>
            <a:r>
              <a:rPr lang="en-US" dirty="0" smtClean="0"/>
              <a:t>Evolution</a:t>
            </a:r>
            <a:endParaRPr lang="en-US" dirty="0"/>
          </a:p>
          <a:p>
            <a:pPr algn="ctr"/>
            <a:r>
              <a:rPr lang="en-US" dirty="0" smtClean="0"/>
              <a:t>Household</a:t>
            </a:r>
          </a:p>
          <a:p>
            <a:pPr algn="ctr"/>
            <a:r>
              <a:rPr lang="en-US" dirty="0" smtClean="0"/>
              <a:t>Driver in</a:t>
            </a:r>
          </a:p>
          <a:p>
            <a:pPr algn="ctr"/>
            <a:r>
              <a:rPr lang="en-US" dirty="0" smtClean="0"/>
              <a:t>Little to do</a:t>
            </a:r>
            <a:endParaRPr lang="en-US" dirty="0"/>
          </a:p>
        </p:txBody>
      </p:sp>
      <p:sp>
        <p:nvSpPr>
          <p:cNvPr id="13" name="Oval 12"/>
          <p:cNvSpPr>
            <a:spLocks noChangeAspect="1"/>
          </p:cNvSpPr>
          <p:nvPr/>
        </p:nvSpPr>
        <p:spPr>
          <a:xfrm>
            <a:off x="3716160" y="1219313"/>
            <a:ext cx="1839117" cy="1839022"/>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Constrained</a:t>
            </a:r>
          </a:p>
          <a:p>
            <a:pPr algn="ctr"/>
            <a:r>
              <a:rPr lang="en-US" sz="2400" dirty="0" smtClean="0">
                <a:solidFill>
                  <a:schemeClr val="tx1"/>
                </a:solidFill>
              </a:rPr>
              <a:t>Automation</a:t>
            </a:r>
          </a:p>
          <a:p>
            <a:pPr algn="ctr"/>
            <a:endParaRPr lang="en-US" sz="1400" dirty="0" smtClean="0">
              <a:solidFill>
                <a:schemeClr val="tx1"/>
              </a:solidFill>
            </a:endParaRPr>
          </a:p>
          <a:p>
            <a:pPr algn="ctr"/>
            <a:r>
              <a:rPr lang="en-US" sz="1400" dirty="0" smtClean="0">
                <a:solidFill>
                  <a:schemeClr val="tx1"/>
                </a:solidFill>
              </a:rPr>
              <a:t>Level 4</a:t>
            </a:r>
            <a:endParaRPr lang="en-US" sz="1400" dirty="0">
              <a:solidFill>
                <a:schemeClr val="tx1"/>
              </a:solidFill>
            </a:endParaRPr>
          </a:p>
        </p:txBody>
      </p:sp>
      <p:sp>
        <p:nvSpPr>
          <p:cNvPr id="15" name="TextBox 14"/>
          <p:cNvSpPr txBox="1"/>
          <p:nvPr/>
        </p:nvSpPr>
        <p:spPr>
          <a:xfrm>
            <a:off x="4231401" y="3139146"/>
            <a:ext cx="808635" cy="461665"/>
          </a:xfrm>
          <a:prstGeom prst="rect">
            <a:avLst/>
          </a:prstGeom>
          <a:solidFill>
            <a:schemeClr val="bg1"/>
          </a:solidFill>
        </p:spPr>
        <p:txBody>
          <a:bodyPr wrap="none" rtlCol="0">
            <a:spAutoFit/>
          </a:bodyPr>
          <a:lstStyle/>
          <a:p>
            <a:r>
              <a:rPr lang="en-US" sz="2400" dirty="0" smtClean="0"/>
              <a:t>2020</a:t>
            </a:r>
            <a:endParaRPr lang="en-US" sz="2400" dirty="0"/>
          </a:p>
        </p:txBody>
      </p:sp>
      <p:sp>
        <p:nvSpPr>
          <p:cNvPr id="21" name="TextBox 20"/>
          <p:cNvSpPr txBox="1"/>
          <p:nvPr/>
        </p:nvSpPr>
        <p:spPr>
          <a:xfrm>
            <a:off x="3463276" y="3736457"/>
            <a:ext cx="2344888" cy="1477328"/>
          </a:xfrm>
          <a:prstGeom prst="rect">
            <a:avLst/>
          </a:prstGeom>
          <a:noFill/>
        </p:spPr>
        <p:txBody>
          <a:bodyPr wrap="none" rtlCol="0">
            <a:spAutoFit/>
          </a:bodyPr>
          <a:lstStyle/>
          <a:p>
            <a:pPr algn="ctr"/>
            <a:r>
              <a:rPr lang="en-US" dirty="0" smtClean="0"/>
              <a:t>Revolution</a:t>
            </a:r>
          </a:p>
          <a:p>
            <a:pPr algn="ctr"/>
            <a:r>
              <a:rPr lang="en-US" dirty="0" smtClean="0"/>
              <a:t>Robo transit</a:t>
            </a:r>
          </a:p>
          <a:p>
            <a:pPr algn="ctr"/>
            <a:r>
              <a:rPr lang="en-US" dirty="0" smtClean="0"/>
              <a:t>Robo taxi</a:t>
            </a:r>
          </a:p>
          <a:p>
            <a:pPr algn="ctr"/>
            <a:r>
              <a:rPr lang="en-US" dirty="0" smtClean="0"/>
              <a:t>Infrastructure </a:t>
            </a:r>
            <a:r>
              <a:rPr lang="en-US" dirty="0" err="1" smtClean="0"/>
              <a:t>incl</a:t>
            </a:r>
            <a:r>
              <a:rPr lang="en-US" dirty="0" smtClean="0"/>
              <a:t> fleet</a:t>
            </a:r>
          </a:p>
          <a:p>
            <a:pPr algn="ctr"/>
            <a:r>
              <a:rPr lang="en-US" dirty="0"/>
              <a:t>Government &amp; </a:t>
            </a:r>
            <a:r>
              <a:rPr lang="en-US" dirty="0" smtClean="0"/>
              <a:t>P3</a:t>
            </a:r>
            <a:endParaRPr lang="en-US" dirty="0"/>
          </a:p>
        </p:txBody>
      </p:sp>
      <p:sp>
        <p:nvSpPr>
          <p:cNvPr id="22" name="TextBox 21"/>
          <p:cNvSpPr txBox="1"/>
          <p:nvPr/>
        </p:nvSpPr>
        <p:spPr>
          <a:xfrm>
            <a:off x="7074577" y="3729402"/>
            <a:ext cx="1631088" cy="1477328"/>
          </a:xfrm>
          <a:prstGeom prst="rect">
            <a:avLst/>
          </a:prstGeom>
          <a:noFill/>
        </p:spPr>
        <p:txBody>
          <a:bodyPr wrap="none" rtlCol="0">
            <a:spAutoFit/>
          </a:bodyPr>
          <a:lstStyle/>
          <a:p>
            <a:pPr algn="ctr"/>
            <a:r>
              <a:rPr lang="en-US" dirty="0"/>
              <a:t>Post-revolution</a:t>
            </a:r>
          </a:p>
          <a:p>
            <a:pPr algn="ctr"/>
            <a:r>
              <a:rPr lang="en-US" dirty="0" smtClean="0"/>
              <a:t>Private</a:t>
            </a:r>
          </a:p>
          <a:p>
            <a:pPr algn="ctr"/>
            <a:r>
              <a:rPr lang="en-US" dirty="0" smtClean="0"/>
              <a:t>Public</a:t>
            </a:r>
          </a:p>
          <a:p>
            <a:pPr algn="ctr"/>
            <a:r>
              <a:rPr lang="en-US" dirty="0" smtClean="0"/>
              <a:t>P3</a:t>
            </a:r>
          </a:p>
          <a:p>
            <a:pPr algn="ctr"/>
            <a:r>
              <a:rPr lang="en-US" dirty="0" smtClean="0"/>
              <a:t>Driver out</a:t>
            </a:r>
          </a:p>
        </p:txBody>
      </p:sp>
      <p:sp>
        <p:nvSpPr>
          <p:cNvPr id="3" name="Slide Number Placeholder 2"/>
          <p:cNvSpPr>
            <a:spLocks noGrp="1"/>
          </p:cNvSpPr>
          <p:nvPr>
            <p:ph type="sldNum" sz="quarter" idx="12"/>
          </p:nvPr>
        </p:nvSpPr>
        <p:spPr/>
        <p:txBody>
          <a:bodyPr/>
          <a:lstStyle/>
          <a:p>
            <a:fld id="{D7919A50-0205-D043-9F50-AE18F617819C}" type="slidenum">
              <a:rPr lang="en-US" smtClean="0"/>
              <a:t>24</a:t>
            </a:fld>
            <a:endParaRPr lang="en-US"/>
          </a:p>
        </p:txBody>
      </p:sp>
    </p:spTree>
    <p:extLst>
      <p:ext uri="{BB962C8B-B14F-4D97-AF65-F5344CB8AC3E}">
        <p14:creationId xmlns:p14="http://schemas.microsoft.com/office/powerpoint/2010/main" val="60787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a:spLocks noChangeAspect="1"/>
          </p:cNvSpPr>
          <p:nvPr/>
        </p:nvSpPr>
        <p:spPr>
          <a:xfrm>
            <a:off x="87699" y="318024"/>
            <a:ext cx="2151719" cy="21516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3200" dirty="0" smtClean="0">
                <a:solidFill>
                  <a:schemeClr val="tx1"/>
                </a:solidFill>
              </a:rPr>
              <a:t>Evolution</a:t>
            </a:r>
            <a:endParaRPr lang="en-US" sz="3200" dirty="0">
              <a:solidFill>
                <a:schemeClr val="tx1"/>
              </a:solidFill>
            </a:endParaRPr>
          </a:p>
        </p:txBody>
      </p:sp>
      <p:sp>
        <p:nvSpPr>
          <p:cNvPr id="35" name="Oval 34"/>
          <p:cNvSpPr>
            <a:spLocks noChangeAspect="1"/>
          </p:cNvSpPr>
          <p:nvPr/>
        </p:nvSpPr>
        <p:spPr>
          <a:xfrm>
            <a:off x="87699" y="4097182"/>
            <a:ext cx="2151719" cy="2151608"/>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3200" dirty="0" smtClean="0">
                <a:solidFill>
                  <a:schemeClr val="tx1"/>
                </a:solidFill>
              </a:rPr>
              <a:t>Revolution</a:t>
            </a:r>
            <a:endParaRPr lang="en-US" sz="3200" dirty="0">
              <a:solidFill>
                <a:schemeClr val="tx1"/>
              </a:solidFill>
            </a:endParaRPr>
          </a:p>
        </p:txBody>
      </p:sp>
      <p:sp>
        <p:nvSpPr>
          <p:cNvPr id="37" name="Oval 36"/>
          <p:cNvSpPr>
            <a:spLocks noChangeAspect="1"/>
          </p:cNvSpPr>
          <p:nvPr/>
        </p:nvSpPr>
        <p:spPr>
          <a:xfrm>
            <a:off x="2539879" y="318024"/>
            <a:ext cx="2151719" cy="21516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2000" dirty="0" smtClean="0">
                <a:solidFill>
                  <a:srgbClr val="000000"/>
                </a:solidFill>
              </a:rPr>
              <a:t>Automated</a:t>
            </a:r>
          </a:p>
          <a:p>
            <a:r>
              <a:rPr lang="en-US" sz="2000" dirty="0" smtClean="0">
                <a:solidFill>
                  <a:srgbClr val="000000"/>
                </a:solidFill>
              </a:rPr>
              <a:t>Driver</a:t>
            </a:r>
            <a:endParaRPr lang="en-US" sz="2000" dirty="0">
              <a:solidFill>
                <a:srgbClr val="000000"/>
              </a:solidFill>
            </a:endParaRPr>
          </a:p>
          <a:p>
            <a:r>
              <a:rPr lang="en-US" sz="2000" dirty="0" smtClean="0">
                <a:solidFill>
                  <a:srgbClr val="000000"/>
                </a:solidFill>
              </a:rPr>
              <a:t>Assistance</a:t>
            </a:r>
            <a:endParaRPr lang="en-US" sz="2000" dirty="0">
              <a:solidFill>
                <a:srgbClr val="000000"/>
              </a:solidFill>
            </a:endParaRPr>
          </a:p>
          <a:p>
            <a:r>
              <a:rPr lang="en-US" sz="2000" dirty="0" smtClean="0">
                <a:solidFill>
                  <a:srgbClr val="000000"/>
                </a:solidFill>
              </a:rPr>
              <a:t>Systems</a:t>
            </a:r>
            <a:endParaRPr lang="en-US" sz="2000" dirty="0">
              <a:solidFill>
                <a:srgbClr val="000000"/>
              </a:solidFill>
            </a:endParaRPr>
          </a:p>
        </p:txBody>
      </p:sp>
      <p:sp>
        <p:nvSpPr>
          <p:cNvPr id="38" name="Oval 37"/>
          <p:cNvSpPr>
            <a:spLocks noChangeAspect="1"/>
          </p:cNvSpPr>
          <p:nvPr/>
        </p:nvSpPr>
        <p:spPr>
          <a:xfrm>
            <a:off x="4694797" y="318024"/>
            <a:ext cx="2151719" cy="21516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173038" indent="-173038">
              <a:buFont typeface="Arial"/>
              <a:buChar char="•"/>
            </a:pPr>
            <a:r>
              <a:rPr lang="en-US" sz="2000" dirty="0">
                <a:solidFill>
                  <a:srgbClr val="000000"/>
                </a:solidFill>
              </a:rPr>
              <a:t>Household</a:t>
            </a:r>
          </a:p>
          <a:p>
            <a:pPr marL="173038" indent="-173038">
              <a:buFont typeface="Arial"/>
              <a:buChar char="•"/>
            </a:pPr>
            <a:r>
              <a:rPr lang="en-US" sz="2000" dirty="0">
                <a:solidFill>
                  <a:srgbClr val="000000"/>
                </a:solidFill>
              </a:rPr>
              <a:t>Consumer</a:t>
            </a:r>
          </a:p>
          <a:p>
            <a:pPr marL="173038" indent="-173038">
              <a:buFont typeface="Arial"/>
              <a:buChar char="•"/>
            </a:pPr>
            <a:r>
              <a:rPr lang="en-US" sz="2000" dirty="0">
                <a:solidFill>
                  <a:srgbClr val="000000"/>
                </a:solidFill>
              </a:rPr>
              <a:t>Models</a:t>
            </a:r>
          </a:p>
          <a:p>
            <a:pPr marL="173038" indent="-173038">
              <a:buFont typeface="Arial"/>
              <a:buChar char="•"/>
            </a:pPr>
            <a:r>
              <a:rPr lang="en-US" sz="2000" dirty="0">
                <a:solidFill>
                  <a:srgbClr val="000000"/>
                </a:solidFill>
              </a:rPr>
              <a:t>Showroom</a:t>
            </a:r>
          </a:p>
        </p:txBody>
      </p:sp>
      <p:sp>
        <p:nvSpPr>
          <p:cNvPr id="39" name="Oval 38"/>
          <p:cNvSpPr>
            <a:spLocks noChangeAspect="1"/>
          </p:cNvSpPr>
          <p:nvPr/>
        </p:nvSpPr>
        <p:spPr>
          <a:xfrm>
            <a:off x="6855020" y="318024"/>
            <a:ext cx="2151719" cy="21516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2000" dirty="0">
                <a:solidFill>
                  <a:srgbClr val="000000"/>
                </a:solidFill>
              </a:rPr>
              <a:t>More cars</a:t>
            </a:r>
          </a:p>
          <a:p>
            <a:r>
              <a:rPr lang="en-US" sz="2000" dirty="0">
                <a:solidFill>
                  <a:srgbClr val="000000"/>
                </a:solidFill>
              </a:rPr>
              <a:t>More parking</a:t>
            </a:r>
          </a:p>
          <a:p>
            <a:r>
              <a:rPr lang="en-US" sz="2000" dirty="0">
                <a:solidFill>
                  <a:srgbClr val="000000"/>
                </a:solidFill>
              </a:rPr>
              <a:t>More </a:t>
            </a:r>
            <a:r>
              <a:rPr lang="en-US" sz="2000" dirty="0" smtClean="0">
                <a:solidFill>
                  <a:srgbClr val="000000"/>
                </a:solidFill>
              </a:rPr>
              <a:t>congestion</a:t>
            </a:r>
            <a:endParaRPr lang="en-US" sz="2000" dirty="0">
              <a:solidFill>
                <a:srgbClr val="000000"/>
              </a:solidFill>
            </a:endParaRPr>
          </a:p>
          <a:p>
            <a:r>
              <a:rPr lang="en-US" sz="2000" dirty="0">
                <a:solidFill>
                  <a:srgbClr val="000000"/>
                </a:solidFill>
              </a:rPr>
              <a:t>More sprawl</a:t>
            </a:r>
          </a:p>
        </p:txBody>
      </p:sp>
      <p:sp>
        <p:nvSpPr>
          <p:cNvPr id="43" name="Oval 42"/>
          <p:cNvSpPr>
            <a:spLocks noChangeAspect="1"/>
          </p:cNvSpPr>
          <p:nvPr/>
        </p:nvSpPr>
        <p:spPr>
          <a:xfrm>
            <a:off x="2539879" y="4097182"/>
            <a:ext cx="2151719" cy="2151608"/>
          </a:xfrm>
          <a:prstGeom prst="ellipse">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endParaRPr lang="en-US" sz="2000" dirty="0">
              <a:solidFill>
                <a:srgbClr val="000000"/>
              </a:solidFill>
            </a:endParaRPr>
          </a:p>
        </p:txBody>
      </p:sp>
      <p:sp>
        <p:nvSpPr>
          <p:cNvPr id="44" name="Oval 43"/>
          <p:cNvSpPr>
            <a:spLocks noChangeAspect="1"/>
          </p:cNvSpPr>
          <p:nvPr/>
        </p:nvSpPr>
        <p:spPr>
          <a:xfrm>
            <a:off x="4694797" y="4097182"/>
            <a:ext cx="2151719" cy="2151608"/>
          </a:xfrm>
          <a:prstGeom prst="ellipse">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endParaRPr lang="en-US" sz="2400" dirty="0">
              <a:solidFill>
                <a:srgbClr val="000000"/>
              </a:solidFill>
            </a:endParaRPr>
          </a:p>
        </p:txBody>
      </p:sp>
      <p:sp>
        <p:nvSpPr>
          <p:cNvPr id="45" name="Oval 44"/>
          <p:cNvSpPr>
            <a:spLocks noChangeAspect="1"/>
          </p:cNvSpPr>
          <p:nvPr/>
        </p:nvSpPr>
        <p:spPr>
          <a:xfrm>
            <a:off x="6855020" y="4097182"/>
            <a:ext cx="2151719" cy="2151608"/>
          </a:xfrm>
          <a:prstGeom prst="ellipse">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endParaRPr lang="en-US" sz="2400" dirty="0">
              <a:solidFill>
                <a:srgbClr val="000000"/>
              </a:solidFill>
            </a:endParaRPr>
          </a:p>
        </p:txBody>
      </p:sp>
      <p:sp>
        <p:nvSpPr>
          <p:cNvPr id="2" name="Rectangle 1"/>
          <p:cNvSpPr/>
          <p:nvPr/>
        </p:nvSpPr>
        <p:spPr>
          <a:xfrm>
            <a:off x="2608044" y="4839269"/>
            <a:ext cx="2102977" cy="707886"/>
          </a:xfrm>
          <a:prstGeom prst="rect">
            <a:avLst/>
          </a:prstGeom>
          <a:noFill/>
        </p:spPr>
        <p:txBody>
          <a:bodyPr wrap="square">
            <a:spAutoFit/>
          </a:bodyPr>
          <a:lstStyle/>
          <a:p>
            <a:pPr marL="173038" lvl="0" indent="-173038">
              <a:buFont typeface="Arial"/>
              <a:buChar char="•"/>
            </a:pPr>
            <a:r>
              <a:rPr lang="en-US" sz="2000" dirty="0" smtClean="0">
                <a:solidFill>
                  <a:srgbClr val="000000"/>
                </a:solidFill>
              </a:rPr>
              <a:t>Full </a:t>
            </a:r>
            <a:r>
              <a:rPr lang="en-US" sz="2000" dirty="0">
                <a:solidFill>
                  <a:srgbClr val="000000"/>
                </a:solidFill>
              </a:rPr>
              <a:t>Automation</a:t>
            </a:r>
          </a:p>
          <a:p>
            <a:pPr marL="173038" lvl="0" indent="-173038">
              <a:buFont typeface="Arial"/>
              <a:buChar char="•"/>
            </a:pPr>
            <a:r>
              <a:rPr lang="en-US" sz="2000" dirty="0">
                <a:solidFill>
                  <a:srgbClr val="000000"/>
                </a:solidFill>
              </a:rPr>
              <a:t>No user control</a:t>
            </a:r>
          </a:p>
        </p:txBody>
      </p:sp>
      <p:sp>
        <p:nvSpPr>
          <p:cNvPr id="47" name="TextBox 46"/>
          <p:cNvSpPr txBox="1"/>
          <p:nvPr/>
        </p:nvSpPr>
        <p:spPr>
          <a:xfrm>
            <a:off x="4928118" y="4654913"/>
            <a:ext cx="1685077" cy="1015663"/>
          </a:xfrm>
          <a:prstGeom prst="rect">
            <a:avLst/>
          </a:prstGeom>
          <a:solidFill>
            <a:srgbClr val="D99694"/>
          </a:solidFill>
          <a:ln>
            <a:noFill/>
          </a:ln>
        </p:spPr>
        <p:txBody>
          <a:bodyPr wrap="none" rtlCol="0">
            <a:spAutoFit/>
          </a:bodyPr>
          <a:lstStyle/>
          <a:p>
            <a:r>
              <a:rPr lang="en-US" sz="2000" dirty="0" smtClean="0">
                <a:solidFill>
                  <a:srgbClr val="000000"/>
                </a:solidFill>
              </a:rPr>
              <a:t>Public service</a:t>
            </a:r>
          </a:p>
          <a:p>
            <a:pPr marL="225425" indent="-225425">
              <a:buFont typeface="Arial"/>
              <a:buChar char="•"/>
            </a:pPr>
            <a:r>
              <a:rPr lang="en-US" sz="2000" dirty="0" smtClean="0">
                <a:solidFill>
                  <a:srgbClr val="000000"/>
                </a:solidFill>
              </a:rPr>
              <a:t>Robo taxi</a:t>
            </a:r>
          </a:p>
          <a:p>
            <a:pPr marL="225425" indent="-225425">
              <a:buFont typeface="Arial"/>
              <a:buChar char="•"/>
            </a:pPr>
            <a:r>
              <a:rPr lang="en-US" sz="2000" dirty="0" smtClean="0">
                <a:solidFill>
                  <a:srgbClr val="000000"/>
                </a:solidFill>
              </a:rPr>
              <a:t>Robo transit</a:t>
            </a:r>
          </a:p>
        </p:txBody>
      </p:sp>
      <p:sp>
        <p:nvSpPr>
          <p:cNvPr id="48" name="TextBox 47"/>
          <p:cNvSpPr txBox="1"/>
          <p:nvPr/>
        </p:nvSpPr>
        <p:spPr>
          <a:xfrm>
            <a:off x="6947277" y="4511267"/>
            <a:ext cx="1967205" cy="1323439"/>
          </a:xfrm>
          <a:prstGeom prst="rect">
            <a:avLst/>
          </a:prstGeom>
          <a:noFill/>
          <a:ln>
            <a:noFill/>
          </a:ln>
        </p:spPr>
        <p:txBody>
          <a:bodyPr wrap="none" rtlCol="0">
            <a:spAutoFit/>
          </a:bodyPr>
          <a:lstStyle/>
          <a:p>
            <a:pPr marL="168275" indent="-168275">
              <a:buFont typeface="Arial"/>
              <a:buChar char="•"/>
            </a:pPr>
            <a:r>
              <a:rPr lang="en-US" sz="2000" dirty="0" smtClean="0">
                <a:solidFill>
                  <a:srgbClr val="000000"/>
                </a:solidFill>
              </a:rPr>
              <a:t>Fewer cars</a:t>
            </a:r>
          </a:p>
          <a:p>
            <a:pPr marL="168275" indent="-168275">
              <a:buFont typeface="Arial"/>
              <a:buChar char="•"/>
            </a:pPr>
            <a:r>
              <a:rPr lang="en-US" sz="2000" dirty="0" smtClean="0">
                <a:solidFill>
                  <a:srgbClr val="000000"/>
                </a:solidFill>
              </a:rPr>
              <a:t>Less parking</a:t>
            </a:r>
          </a:p>
          <a:p>
            <a:pPr marL="168275" indent="-168275">
              <a:buFont typeface="Arial"/>
              <a:buChar char="•"/>
            </a:pPr>
            <a:r>
              <a:rPr lang="en-US" sz="2000" dirty="0" smtClean="0">
                <a:solidFill>
                  <a:srgbClr val="000000"/>
                </a:solidFill>
              </a:rPr>
              <a:t>Less congestion</a:t>
            </a:r>
          </a:p>
          <a:p>
            <a:pPr marL="168275" indent="-168275">
              <a:buFont typeface="Arial"/>
              <a:buChar char="•"/>
            </a:pPr>
            <a:r>
              <a:rPr lang="en-US" sz="2000" dirty="0" smtClean="0">
                <a:solidFill>
                  <a:srgbClr val="000000"/>
                </a:solidFill>
              </a:rPr>
              <a:t>More sprawl</a:t>
            </a:r>
            <a:endParaRPr lang="en-US" sz="2000" dirty="0">
              <a:solidFill>
                <a:srgbClr val="000000"/>
              </a:solidFill>
            </a:endParaRPr>
          </a:p>
        </p:txBody>
      </p:sp>
      <p:sp>
        <p:nvSpPr>
          <p:cNvPr id="4" name="TextBox 3"/>
          <p:cNvSpPr txBox="1"/>
          <p:nvPr/>
        </p:nvSpPr>
        <p:spPr>
          <a:xfrm>
            <a:off x="2374430" y="2400759"/>
            <a:ext cx="2482621" cy="646331"/>
          </a:xfrm>
          <a:prstGeom prst="rect">
            <a:avLst/>
          </a:prstGeom>
          <a:noFill/>
        </p:spPr>
        <p:txBody>
          <a:bodyPr wrap="none" rtlCol="0">
            <a:spAutoFit/>
          </a:bodyPr>
          <a:lstStyle/>
          <a:p>
            <a:pPr algn="ctr"/>
            <a:r>
              <a:rPr lang="en-US" dirty="0" smtClean="0"/>
              <a:t>Big Auto</a:t>
            </a:r>
            <a:br>
              <a:rPr lang="en-US" dirty="0" smtClean="0"/>
            </a:br>
            <a:r>
              <a:rPr lang="en-US" dirty="0" smtClean="0"/>
              <a:t>Attention is the problem</a:t>
            </a:r>
            <a:endParaRPr lang="en-US" dirty="0"/>
          </a:p>
        </p:txBody>
      </p:sp>
      <p:sp>
        <p:nvSpPr>
          <p:cNvPr id="49" name="TextBox 48"/>
          <p:cNvSpPr txBox="1"/>
          <p:nvPr/>
        </p:nvSpPr>
        <p:spPr>
          <a:xfrm>
            <a:off x="5097654" y="2394962"/>
            <a:ext cx="1346004" cy="646331"/>
          </a:xfrm>
          <a:prstGeom prst="rect">
            <a:avLst/>
          </a:prstGeom>
          <a:noFill/>
        </p:spPr>
        <p:txBody>
          <a:bodyPr wrap="none" rtlCol="0">
            <a:spAutoFit/>
          </a:bodyPr>
          <a:lstStyle/>
          <a:p>
            <a:pPr algn="ctr"/>
            <a:r>
              <a:rPr lang="en-US" dirty="0" smtClean="0"/>
              <a:t>More of the</a:t>
            </a:r>
          </a:p>
          <a:p>
            <a:pPr algn="ctr"/>
            <a:r>
              <a:rPr lang="en-US" dirty="0" smtClean="0"/>
              <a:t>20</a:t>
            </a:r>
            <a:r>
              <a:rPr lang="en-US" baseline="30000" dirty="0" smtClean="0"/>
              <a:t>th</a:t>
            </a:r>
            <a:r>
              <a:rPr lang="en-US" dirty="0" smtClean="0"/>
              <a:t> Century</a:t>
            </a:r>
            <a:endParaRPr lang="en-US" dirty="0"/>
          </a:p>
        </p:txBody>
      </p:sp>
      <p:sp>
        <p:nvSpPr>
          <p:cNvPr id="50" name="TextBox 49"/>
          <p:cNvSpPr txBox="1"/>
          <p:nvPr/>
        </p:nvSpPr>
        <p:spPr>
          <a:xfrm>
            <a:off x="7419148" y="2394962"/>
            <a:ext cx="1023462" cy="646331"/>
          </a:xfrm>
          <a:prstGeom prst="rect">
            <a:avLst/>
          </a:prstGeom>
          <a:noFill/>
        </p:spPr>
        <p:txBody>
          <a:bodyPr wrap="none" rtlCol="0">
            <a:spAutoFit/>
          </a:bodyPr>
          <a:lstStyle/>
          <a:p>
            <a:pPr algn="ctr"/>
            <a:r>
              <a:rPr lang="en-US" dirty="0" smtClean="0"/>
              <a:t>Majority</a:t>
            </a:r>
          </a:p>
          <a:p>
            <a:pPr algn="ctr"/>
            <a:r>
              <a:rPr lang="en-US" dirty="0" smtClean="0"/>
              <a:t>direction</a:t>
            </a:r>
            <a:endParaRPr lang="en-US" dirty="0"/>
          </a:p>
        </p:txBody>
      </p:sp>
      <p:sp>
        <p:nvSpPr>
          <p:cNvPr id="51" name="TextBox 50"/>
          <p:cNvSpPr txBox="1"/>
          <p:nvPr/>
        </p:nvSpPr>
        <p:spPr>
          <a:xfrm>
            <a:off x="2542537" y="3440609"/>
            <a:ext cx="2146403" cy="646331"/>
          </a:xfrm>
          <a:prstGeom prst="rect">
            <a:avLst/>
          </a:prstGeom>
          <a:noFill/>
        </p:spPr>
        <p:txBody>
          <a:bodyPr wrap="none" rtlCol="0">
            <a:spAutoFit/>
          </a:bodyPr>
          <a:lstStyle/>
          <a:p>
            <a:pPr algn="ctr"/>
            <a:r>
              <a:rPr lang="en-US" dirty="0" smtClean="0"/>
              <a:t>Silicon Valley</a:t>
            </a:r>
          </a:p>
          <a:p>
            <a:pPr algn="ctr"/>
            <a:r>
              <a:rPr lang="en-US" dirty="0" smtClean="0"/>
              <a:t>Attention is the prize</a:t>
            </a:r>
            <a:endParaRPr lang="en-US" dirty="0"/>
          </a:p>
        </p:txBody>
      </p:sp>
      <p:sp>
        <p:nvSpPr>
          <p:cNvPr id="52" name="TextBox 51"/>
          <p:cNvSpPr txBox="1"/>
          <p:nvPr/>
        </p:nvSpPr>
        <p:spPr>
          <a:xfrm>
            <a:off x="5097654" y="3450701"/>
            <a:ext cx="1346004" cy="646331"/>
          </a:xfrm>
          <a:prstGeom prst="rect">
            <a:avLst/>
          </a:prstGeom>
          <a:noFill/>
        </p:spPr>
        <p:txBody>
          <a:bodyPr wrap="none" rtlCol="0">
            <a:spAutoFit/>
          </a:bodyPr>
          <a:lstStyle/>
          <a:p>
            <a:pPr algn="ctr"/>
            <a:r>
              <a:rPr lang="en-US" dirty="0" smtClean="0"/>
              <a:t>Less of the</a:t>
            </a:r>
          </a:p>
          <a:p>
            <a:pPr algn="ctr"/>
            <a:r>
              <a:rPr lang="en-US" dirty="0" smtClean="0"/>
              <a:t>20</a:t>
            </a:r>
            <a:r>
              <a:rPr lang="en-US" baseline="30000" dirty="0" smtClean="0"/>
              <a:t>th</a:t>
            </a:r>
            <a:r>
              <a:rPr lang="en-US" dirty="0" smtClean="0"/>
              <a:t> Century</a:t>
            </a:r>
            <a:endParaRPr lang="en-US" dirty="0"/>
          </a:p>
        </p:txBody>
      </p:sp>
      <p:sp>
        <p:nvSpPr>
          <p:cNvPr id="53" name="TextBox 52"/>
          <p:cNvSpPr txBox="1"/>
          <p:nvPr/>
        </p:nvSpPr>
        <p:spPr>
          <a:xfrm>
            <a:off x="7419148" y="3462674"/>
            <a:ext cx="1023462" cy="646331"/>
          </a:xfrm>
          <a:prstGeom prst="rect">
            <a:avLst/>
          </a:prstGeom>
          <a:noFill/>
        </p:spPr>
        <p:txBody>
          <a:bodyPr wrap="none" rtlCol="0">
            <a:spAutoFit/>
          </a:bodyPr>
          <a:lstStyle/>
          <a:p>
            <a:pPr algn="ctr"/>
            <a:r>
              <a:rPr lang="en-US" dirty="0" smtClean="0"/>
              <a:t>Hopeful</a:t>
            </a:r>
          </a:p>
          <a:p>
            <a:pPr algn="ctr"/>
            <a:r>
              <a:rPr lang="en-US" dirty="0" smtClean="0"/>
              <a:t>direction</a:t>
            </a:r>
            <a:endParaRPr lang="en-US" dirty="0"/>
          </a:p>
        </p:txBody>
      </p:sp>
      <p:sp>
        <p:nvSpPr>
          <p:cNvPr id="6" name="Down Arrow 5"/>
          <p:cNvSpPr/>
          <p:nvPr/>
        </p:nvSpPr>
        <p:spPr>
          <a:xfrm>
            <a:off x="3400646" y="3020809"/>
            <a:ext cx="430185" cy="481253"/>
          </a:xfrm>
          <a:prstGeom prst="downArrow">
            <a:avLst/>
          </a:prstGeom>
          <a:solidFill>
            <a:srgbClr val="FFDE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Down Arrow 53"/>
          <p:cNvSpPr/>
          <p:nvPr/>
        </p:nvSpPr>
        <p:spPr>
          <a:xfrm>
            <a:off x="5551573" y="3010566"/>
            <a:ext cx="430185" cy="481253"/>
          </a:xfrm>
          <a:prstGeom prst="downArrow">
            <a:avLst/>
          </a:prstGeom>
          <a:solidFill>
            <a:srgbClr val="FFDE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Down Arrow 54"/>
          <p:cNvSpPr/>
          <p:nvPr/>
        </p:nvSpPr>
        <p:spPr>
          <a:xfrm>
            <a:off x="7722985" y="3020809"/>
            <a:ext cx="430185" cy="481253"/>
          </a:xfrm>
          <a:prstGeom prst="downArrow">
            <a:avLst/>
          </a:prstGeom>
          <a:solidFill>
            <a:srgbClr val="FFDE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83561" y="5791704"/>
            <a:ext cx="5029404" cy="369332"/>
          </a:xfrm>
          <a:prstGeom prst="rect">
            <a:avLst/>
          </a:prstGeom>
          <a:solidFill>
            <a:srgbClr val="D99694"/>
          </a:solidFill>
        </p:spPr>
        <p:txBody>
          <a:bodyPr wrap="none" rtlCol="0">
            <a:spAutoFit/>
          </a:bodyPr>
          <a:lstStyle/>
          <a:p>
            <a:r>
              <a:rPr lang="en-US" i="1" spc="400" dirty="0" smtClean="0">
                <a:solidFill>
                  <a:schemeClr val="tx1">
                    <a:lumMod val="50000"/>
                    <a:lumOff val="50000"/>
                  </a:schemeClr>
                </a:solidFill>
              </a:rPr>
              <a:t>This will not happen by accident…</a:t>
            </a:r>
            <a:endParaRPr lang="en-US" i="1" spc="400" dirty="0">
              <a:solidFill>
                <a:schemeClr val="tx1">
                  <a:lumMod val="50000"/>
                  <a:lumOff val="50000"/>
                </a:schemeClr>
              </a:solidFill>
            </a:endParaRPr>
          </a:p>
        </p:txBody>
      </p:sp>
      <p:sp>
        <p:nvSpPr>
          <p:cNvPr id="23" name="TextBox 22"/>
          <p:cNvSpPr txBox="1"/>
          <p:nvPr/>
        </p:nvSpPr>
        <p:spPr>
          <a:xfrm>
            <a:off x="528546" y="1852912"/>
            <a:ext cx="1270024" cy="307777"/>
          </a:xfrm>
          <a:prstGeom prst="rect">
            <a:avLst/>
          </a:prstGeom>
          <a:noFill/>
        </p:spPr>
        <p:txBody>
          <a:bodyPr wrap="none" rtlCol="0">
            <a:spAutoFit/>
          </a:bodyPr>
          <a:lstStyle/>
          <a:p>
            <a:r>
              <a:rPr lang="en-US" sz="1400" b="1" i="1" dirty="0" smtClean="0">
                <a:solidFill>
                  <a:schemeClr val="accent1">
                    <a:lumMod val="50000"/>
                  </a:schemeClr>
                </a:solidFill>
              </a:rPr>
              <a:t>Feature Creep</a:t>
            </a:r>
            <a:endParaRPr lang="en-US" sz="1400" b="1" i="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D7919A50-0205-D043-9F50-AE18F617819C}" type="slidenum">
              <a:rPr lang="en-US" smtClean="0"/>
              <a:t>25</a:t>
            </a:fld>
            <a:endParaRPr lang="en-US"/>
          </a:p>
        </p:txBody>
      </p:sp>
    </p:spTree>
    <p:extLst>
      <p:ext uri="{BB962C8B-B14F-4D97-AF65-F5344CB8AC3E}">
        <p14:creationId xmlns:p14="http://schemas.microsoft.com/office/powerpoint/2010/main" val="17552474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is the battle ground</a:t>
            </a:r>
            <a:endParaRPr lang="en-US" dirty="0"/>
          </a:p>
        </p:txBody>
      </p:sp>
      <p:sp>
        <p:nvSpPr>
          <p:cNvPr id="3" name="Content Placeholder 2"/>
          <p:cNvSpPr>
            <a:spLocks noGrp="1"/>
          </p:cNvSpPr>
          <p:nvPr>
            <p:ph idx="1"/>
          </p:nvPr>
        </p:nvSpPr>
        <p:spPr/>
        <p:txBody>
          <a:bodyPr/>
          <a:lstStyle/>
          <a:p>
            <a:r>
              <a:rPr lang="en-US" dirty="0" smtClean="0">
                <a:solidFill>
                  <a:srgbClr val="1F497D"/>
                </a:solidFill>
              </a:rPr>
              <a:t>Critical, non-renewable resource for </a:t>
            </a:r>
          </a:p>
          <a:p>
            <a:pPr lvl="1"/>
            <a:r>
              <a:rPr lang="en-US" b="1" dirty="0" smtClean="0">
                <a:solidFill>
                  <a:srgbClr val="1F497D"/>
                </a:solidFill>
              </a:rPr>
              <a:t>Safety</a:t>
            </a:r>
          </a:p>
          <a:p>
            <a:pPr lvl="2"/>
            <a:r>
              <a:rPr lang="en-US" dirty="0" smtClean="0">
                <a:solidFill>
                  <a:srgbClr val="1F497D"/>
                </a:solidFill>
              </a:rPr>
              <a:t>Inadequate attention causing rise in fatalities</a:t>
            </a:r>
          </a:p>
          <a:p>
            <a:pPr lvl="1"/>
            <a:r>
              <a:rPr lang="en-US" b="1" dirty="0" smtClean="0">
                <a:solidFill>
                  <a:srgbClr val="1F497D"/>
                </a:solidFill>
              </a:rPr>
              <a:t>Productivity</a:t>
            </a:r>
          </a:p>
          <a:p>
            <a:pPr lvl="2"/>
            <a:r>
              <a:rPr lang="en-US" dirty="0" smtClean="0">
                <a:solidFill>
                  <a:srgbClr val="1F497D"/>
                </a:solidFill>
              </a:rPr>
              <a:t>Promise to reduce the effective cost of congestion</a:t>
            </a:r>
          </a:p>
          <a:p>
            <a:pPr lvl="1"/>
            <a:r>
              <a:rPr lang="en-US" b="1" dirty="0" smtClean="0">
                <a:solidFill>
                  <a:srgbClr val="1F497D"/>
                </a:solidFill>
              </a:rPr>
              <a:t>Consumption</a:t>
            </a:r>
          </a:p>
          <a:p>
            <a:pPr lvl="2"/>
            <a:r>
              <a:rPr lang="en-US" dirty="0" smtClean="0">
                <a:solidFill>
                  <a:srgbClr val="1F497D"/>
                </a:solidFill>
              </a:rPr>
              <a:t>Data is really about marketing</a:t>
            </a:r>
          </a:p>
          <a:p>
            <a:pPr lvl="1"/>
            <a:r>
              <a:rPr lang="en-US" b="1" dirty="0" smtClean="0">
                <a:solidFill>
                  <a:srgbClr val="1F497D"/>
                </a:solidFill>
              </a:rPr>
              <a:t>Social Media</a:t>
            </a:r>
          </a:p>
          <a:p>
            <a:pPr lvl="2"/>
            <a:r>
              <a:rPr lang="en-US" dirty="0" smtClean="0">
                <a:solidFill>
                  <a:srgbClr val="1F497D"/>
                </a:solidFill>
              </a:rPr>
              <a:t>This will grow as an Attention Hog</a:t>
            </a:r>
            <a:endParaRPr lang="en-US" dirty="0">
              <a:solidFill>
                <a:srgbClr val="1F497D"/>
              </a:solidFill>
            </a:endParaRPr>
          </a:p>
        </p:txBody>
      </p:sp>
      <p:sp>
        <p:nvSpPr>
          <p:cNvPr id="4" name="Slide Number Placeholder 3"/>
          <p:cNvSpPr>
            <a:spLocks noGrp="1"/>
          </p:cNvSpPr>
          <p:nvPr>
            <p:ph type="sldNum" sz="quarter" idx="12"/>
          </p:nvPr>
        </p:nvSpPr>
        <p:spPr/>
        <p:txBody>
          <a:bodyPr/>
          <a:lstStyle/>
          <a:p>
            <a:fld id="{D7919A50-0205-D043-9F50-AE18F617819C}" type="slidenum">
              <a:rPr lang="en-US" smtClean="0"/>
              <a:t>26</a:t>
            </a:fld>
            <a:endParaRPr lang="en-US"/>
          </a:p>
        </p:txBody>
      </p:sp>
    </p:spTree>
    <p:extLst>
      <p:ext uri="{BB962C8B-B14F-4D97-AF65-F5344CB8AC3E}">
        <p14:creationId xmlns:p14="http://schemas.microsoft.com/office/powerpoint/2010/main" val="41315262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Automobility and Attention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1F497D"/>
                </a:solidFill>
              </a:rPr>
              <a:t>The automobile pays the greatest dividends in attention when:</a:t>
            </a:r>
          </a:p>
          <a:p>
            <a:pPr lvl="1"/>
            <a:r>
              <a:rPr lang="en-US" dirty="0" smtClean="0">
                <a:solidFill>
                  <a:srgbClr val="1F497D"/>
                </a:solidFill>
              </a:rPr>
              <a:t>No congestion</a:t>
            </a:r>
          </a:p>
          <a:p>
            <a:pPr lvl="1"/>
            <a:r>
              <a:rPr lang="en-US" dirty="0" smtClean="0">
                <a:solidFill>
                  <a:srgbClr val="1F497D"/>
                </a:solidFill>
              </a:rPr>
              <a:t>Free/convenient parking</a:t>
            </a:r>
          </a:p>
          <a:p>
            <a:pPr lvl="1"/>
            <a:r>
              <a:rPr lang="en-US" dirty="0" smtClean="0">
                <a:solidFill>
                  <a:srgbClr val="1F497D"/>
                </a:solidFill>
              </a:rPr>
              <a:t>Wide, unblocked lanes</a:t>
            </a:r>
          </a:p>
          <a:p>
            <a:pPr lvl="1"/>
            <a:r>
              <a:rPr lang="en-US" dirty="0" smtClean="0">
                <a:solidFill>
                  <a:srgbClr val="1F497D"/>
                </a:solidFill>
              </a:rPr>
              <a:t>Preferential signals</a:t>
            </a:r>
          </a:p>
          <a:p>
            <a:pPr lvl="1"/>
            <a:r>
              <a:rPr lang="en-US" dirty="0" smtClean="0">
                <a:solidFill>
                  <a:srgbClr val="1F497D"/>
                </a:solidFill>
              </a:rPr>
              <a:t>No bikes</a:t>
            </a:r>
          </a:p>
          <a:p>
            <a:pPr lvl="1"/>
            <a:r>
              <a:rPr lang="en-US" dirty="0" smtClean="0">
                <a:solidFill>
                  <a:srgbClr val="1F497D"/>
                </a:solidFill>
              </a:rPr>
              <a:t>Well-behaved pedestrians</a:t>
            </a:r>
          </a:p>
          <a:p>
            <a:pPr lvl="1"/>
            <a:r>
              <a:rPr lang="en-US" dirty="0" smtClean="0">
                <a:solidFill>
                  <a:srgbClr val="1F497D"/>
                </a:solidFill>
              </a:rPr>
              <a:t>No social media devices</a:t>
            </a:r>
          </a:p>
          <a:p>
            <a:pPr lvl="1"/>
            <a:r>
              <a:rPr lang="en-US" dirty="0" smtClean="0">
                <a:solidFill>
                  <a:srgbClr val="1F497D"/>
                </a:solidFill>
              </a:rPr>
              <a:t>Etc.</a:t>
            </a:r>
          </a:p>
          <a:p>
            <a:r>
              <a:rPr lang="en-US" dirty="0" smtClean="0">
                <a:solidFill>
                  <a:srgbClr val="1F497D"/>
                </a:solidFill>
              </a:rPr>
              <a:t>This peaked long ago</a:t>
            </a:r>
          </a:p>
          <a:p>
            <a:pPr lvl="1"/>
            <a:r>
              <a:rPr lang="en-US" dirty="0" smtClean="0">
                <a:solidFill>
                  <a:srgbClr val="1F497D"/>
                </a:solidFill>
              </a:rPr>
              <a:t>Now severely compromised</a:t>
            </a:r>
          </a:p>
          <a:p>
            <a:pPr lvl="1"/>
            <a:r>
              <a:rPr lang="en-US" dirty="0" smtClean="0">
                <a:solidFill>
                  <a:srgbClr val="1F497D"/>
                </a:solidFill>
              </a:rPr>
              <a:t>Services that restore any if this are in demand</a:t>
            </a:r>
            <a:endParaRPr lang="en-US" dirty="0">
              <a:solidFill>
                <a:srgbClr val="1F497D"/>
              </a:solidFill>
            </a:endParaRPr>
          </a:p>
        </p:txBody>
      </p:sp>
      <p:sp>
        <p:nvSpPr>
          <p:cNvPr id="4" name="Slide Number Placeholder 3"/>
          <p:cNvSpPr>
            <a:spLocks noGrp="1"/>
          </p:cNvSpPr>
          <p:nvPr>
            <p:ph type="sldNum" sz="quarter" idx="12"/>
          </p:nvPr>
        </p:nvSpPr>
        <p:spPr/>
        <p:txBody>
          <a:bodyPr/>
          <a:lstStyle/>
          <a:p>
            <a:fld id="{D7919A50-0205-D043-9F50-AE18F617819C}" type="slidenum">
              <a:rPr lang="en-US" smtClean="0"/>
              <a:t>27</a:t>
            </a:fld>
            <a:endParaRPr lang="en-US"/>
          </a:p>
        </p:txBody>
      </p:sp>
    </p:spTree>
    <p:extLst>
      <p:ext uri="{BB962C8B-B14F-4D97-AF65-F5344CB8AC3E}">
        <p14:creationId xmlns:p14="http://schemas.microsoft.com/office/powerpoint/2010/main" val="2520059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Automobility and </a:t>
            </a:r>
            <a:r>
              <a:rPr lang="en-US" dirty="0" smtClean="0"/>
              <a:t>Attention</a:t>
            </a:r>
            <a:endParaRPr lang="en-US" dirty="0"/>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800" dirty="0" smtClean="0">
                <a:solidFill>
                  <a:srgbClr val="1F497D"/>
                </a:solidFill>
              </a:rPr>
              <a:t>The automobile now pays declining dividends in attention:</a:t>
            </a:r>
          </a:p>
          <a:p>
            <a:pPr>
              <a:spcBef>
                <a:spcPts val="0"/>
              </a:spcBef>
              <a:spcAft>
                <a:spcPts val="400"/>
              </a:spcAft>
            </a:pPr>
            <a:r>
              <a:rPr lang="en-US" sz="2000" dirty="0" smtClean="0">
                <a:solidFill>
                  <a:srgbClr val="1F497D"/>
                </a:solidFill>
              </a:rPr>
              <a:t>Value of automobile in urban environments is severely compromised</a:t>
            </a:r>
          </a:p>
          <a:p>
            <a:pPr lvl="1">
              <a:spcBef>
                <a:spcPts val="0"/>
              </a:spcBef>
              <a:spcAft>
                <a:spcPts val="400"/>
              </a:spcAft>
            </a:pPr>
            <a:r>
              <a:rPr lang="en-US" sz="1600" dirty="0" smtClean="0">
                <a:solidFill>
                  <a:srgbClr val="1F497D"/>
                </a:solidFill>
              </a:rPr>
              <a:t>It’s not just about “time lost”, but how you can spend attention during travel</a:t>
            </a:r>
          </a:p>
          <a:p>
            <a:pPr>
              <a:spcBef>
                <a:spcPts val="0"/>
              </a:spcBef>
              <a:spcAft>
                <a:spcPts val="1200"/>
              </a:spcAft>
            </a:pPr>
            <a:r>
              <a:rPr lang="en-US" sz="2000" dirty="0" smtClean="0">
                <a:solidFill>
                  <a:srgbClr val="1F497D"/>
                </a:solidFill>
              </a:rPr>
              <a:t>Services that restore attention’s dividends are in demand</a:t>
            </a:r>
          </a:p>
          <a:p>
            <a:pPr lvl="1">
              <a:spcBef>
                <a:spcPts val="0"/>
              </a:spcBef>
              <a:spcAft>
                <a:spcPts val="400"/>
              </a:spcAft>
            </a:pPr>
            <a:r>
              <a:rPr lang="en-US" sz="1600" dirty="0" smtClean="0">
                <a:solidFill>
                  <a:srgbClr val="1F497D"/>
                </a:solidFill>
              </a:rPr>
              <a:t>Parking finders</a:t>
            </a:r>
          </a:p>
          <a:p>
            <a:pPr lvl="1">
              <a:spcBef>
                <a:spcPts val="0"/>
              </a:spcBef>
              <a:spcAft>
                <a:spcPts val="400"/>
              </a:spcAft>
            </a:pPr>
            <a:r>
              <a:rPr lang="en-US" sz="1600" dirty="0" smtClean="0">
                <a:solidFill>
                  <a:srgbClr val="1F497D"/>
                </a:solidFill>
              </a:rPr>
              <a:t>Navigators</a:t>
            </a:r>
          </a:p>
          <a:p>
            <a:pPr lvl="1">
              <a:spcBef>
                <a:spcPts val="0"/>
              </a:spcBef>
              <a:spcAft>
                <a:spcPts val="400"/>
              </a:spcAft>
            </a:pPr>
            <a:r>
              <a:rPr lang="en-US" sz="1600" dirty="0" smtClean="0">
                <a:solidFill>
                  <a:srgbClr val="1F497D"/>
                </a:solidFill>
              </a:rPr>
              <a:t>Uber</a:t>
            </a:r>
          </a:p>
          <a:p>
            <a:pPr lvl="1">
              <a:spcBef>
                <a:spcPts val="0"/>
              </a:spcBef>
              <a:spcAft>
                <a:spcPts val="400"/>
              </a:spcAft>
            </a:pPr>
            <a:r>
              <a:rPr lang="en-US" sz="1600" dirty="0" smtClean="0">
                <a:solidFill>
                  <a:srgbClr val="1F497D"/>
                </a:solidFill>
              </a:rPr>
              <a:t>Convenient transit</a:t>
            </a:r>
          </a:p>
          <a:p>
            <a:pPr lvl="1">
              <a:spcBef>
                <a:spcPts val="0"/>
              </a:spcBef>
              <a:spcAft>
                <a:spcPts val="400"/>
              </a:spcAft>
            </a:pPr>
            <a:r>
              <a:rPr lang="en-US" sz="1600" dirty="0" smtClean="0">
                <a:solidFill>
                  <a:srgbClr val="1F497D"/>
                </a:solidFill>
              </a:rPr>
              <a:t>WiFi on Transit</a:t>
            </a:r>
          </a:p>
          <a:p>
            <a:pPr lvl="1">
              <a:spcBef>
                <a:spcPts val="0"/>
              </a:spcBef>
              <a:spcAft>
                <a:spcPts val="400"/>
              </a:spcAft>
            </a:pPr>
            <a:r>
              <a:rPr lang="en-US" sz="1600" dirty="0" smtClean="0">
                <a:solidFill>
                  <a:srgbClr val="1F497D"/>
                </a:solidFill>
              </a:rPr>
              <a:t>Service aggregator apps</a:t>
            </a:r>
          </a:p>
          <a:p>
            <a:pPr lvl="1">
              <a:spcBef>
                <a:spcPts val="0"/>
              </a:spcBef>
              <a:spcAft>
                <a:spcPts val="400"/>
              </a:spcAft>
            </a:pPr>
            <a:r>
              <a:rPr lang="en-US" sz="1600" dirty="0" smtClean="0">
                <a:solidFill>
                  <a:srgbClr val="1F497D"/>
                </a:solidFill>
              </a:rPr>
              <a:t>MaaS </a:t>
            </a:r>
          </a:p>
        </p:txBody>
      </p:sp>
      <p:sp>
        <p:nvSpPr>
          <p:cNvPr id="4" name="Slide Number Placeholder 3"/>
          <p:cNvSpPr>
            <a:spLocks noGrp="1"/>
          </p:cNvSpPr>
          <p:nvPr>
            <p:ph type="sldNum" sz="quarter" idx="12"/>
          </p:nvPr>
        </p:nvSpPr>
        <p:spPr/>
        <p:txBody>
          <a:bodyPr/>
          <a:lstStyle/>
          <a:p>
            <a:fld id="{D7919A50-0205-D043-9F50-AE18F617819C}" type="slidenum">
              <a:rPr lang="en-US" smtClean="0"/>
              <a:t>28</a:t>
            </a:fld>
            <a:endParaRPr lang="en-US"/>
          </a:p>
        </p:txBody>
      </p:sp>
    </p:spTree>
    <p:extLst>
      <p:ext uri="{BB962C8B-B14F-4D97-AF65-F5344CB8AC3E}">
        <p14:creationId xmlns:p14="http://schemas.microsoft.com/office/powerpoint/2010/main" val="35267414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to mobility</a:t>
            </a:r>
            <a:endParaRPr lang="en-US" dirty="0"/>
          </a:p>
        </p:txBody>
      </p:sp>
      <p:graphicFrame>
        <p:nvGraphicFramePr>
          <p:cNvPr id="5" name="Diagram 4"/>
          <p:cNvGraphicFramePr/>
          <p:nvPr>
            <p:extLst>
              <p:ext uri="{D42A27DB-BD31-4B8C-83A1-F6EECF244321}">
                <p14:modId xmlns:p14="http://schemas.microsoft.com/office/powerpoint/2010/main" val="2607271985"/>
              </p:ext>
            </p:extLst>
          </p:nvPr>
        </p:nvGraphicFramePr>
        <p:xfrm>
          <a:off x="543281" y="1179625"/>
          <a:ext cx="8143520" cy="5314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322665" y="5918435"/>
            <a:ext cx="765254" cy="338554"/>
          </a:xfrm>
          <a:prstGeom prst="rect">
            <a:avLst/>
          </a:prstGeom>
          <a:noFill/>
        </p:spPr>
        <p:txBody>
          <a:bodyPr wrap="none" rtlCol="0">
            <a:spAutoFit/>
          </a:bodyPr>
          <a:lstStyle/>
          <a:p>
            <a:r>
              <a:rPr lang="en-US" sz="1600" dirty="0" smtClean="0"/>
              <a:t>Level 5</a:t>
            </a:r>
            <a:endParaRPr lang="en-US" sz="1600" dirty="0"/>
          </a:p>
        </p:txBody>
      </p:sp>
      <p:sp>
        <p:nvSpPr>
          <p:cNvPr id="7" name="TextBox 6"/>
          <p:cNvSpPr txBox="1"/>
          <p:nvPr/>
        </p:nvSpPr>
        <p:spPr>
          <a:xfrm rot="16200000">
            <a:off x="322665" y="5004971"/>
            <a:ext cx="765254" cy="338554"/>
          </a:xfrm>
          <a:prstGeom prst="rect">
            <a:avLst/>
          </a:prstGeom>
          <a:noFill/>
        </p:spPr>
        <p:txBody>
          <a:bodyPr wrap="none" rtlCol="0">
            <a:spAutoFit/>
          </a:bodyPr>
          <a:lstStyle/>
          <a:p>
            <a:r>
              <a:rPr lang="en-US" sz="1600" dirty="0" smtClean="0"/>
              <a:t>Level 4</a:t>
            </a:r>
            <a:endParaRPr lang="en-US" sz="1600" dirty="0"/>
          </a:p>
        </p:txBody>
      </p:sp>
      <p:sp>
        <p:nvSpPr>
          <p:cNvPr id="3" name="Slide Number Placeholder 2"/>
          <p:cNvSpPr>
            <a:spLocks noGrp="1"/>
          </p:cNvSpPr>
          <p:nvPr>
            <p:ph type="sldNum" sz="quarter" idx="12"/>
          </p:nvPr>
        </p:nvSpPr>
        <p:spPr/>
        <p:txBody>
          <a:bodyPr/>
          <a:lstStyle/>
          <a:p>
            <a:fld id="{D7919A50-0205-D043-9F50-AE18F617819C}" type="slidenum">
              <a:rPr lang="en-US" smtClean="0"/>
              <a:t>29</a:t>
            </a:fld>
            <a:endParaRPr lang="en-US"/>
          </a:p>
        </p:txBody>
      </p:sp>
    </p:spTree>
    <p:extLst>
      <p:ext uri="{BB962C8B-B14F-4D97-AF65-F5344CB8AC3E}">
        <p14:creationId xmlns:p14="http://schemas.microsoft.com/office/powerpoint/2010/main" val="218445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normAutofit/>
          </a:bodyPr>
          <a:lstStyle/>
          <a:p>
            <a:r>
              <a:rPr lang="en-US" sz="3200" dirty="0"/>
              <a:t>Gartner Hype Cycle for Autonomous Vehicles</a:t>
            </a:r>
          </a:p>
        </p:txBody>
      </p:sp>
      <p:sp>
        <p:nvSpPr>
          <p:cNvPr id="3" name="Slide Number Placeholder 2"/>
          <p:cNvSpPr>
            <a:spLocks noGrp="1"/>
          </p:cNvSpPr>
          <p:nvPr>
            <p:ph type="sldNum" sz="quarter" idx="12"/>
          </p:nvPr>
        </p:nvSpPr>
        <p:spPr/>
        <p:txBody>
          <a:bodyPr/>
          <a:lstStyle/>
          <a:p>
            <a:fld id="{209B8DC1-EBA1-BF4C-BBAB-EE8B97BB5E9A}" type="slidenum">
              <a:rPr lang="en-US" smtClean="0"/>
              <a:pPr/>
              <a:t>3</a:t>
            </a:fld>
            <a:endParaRPr lang="en-US"/>
          </a:p>
        </p:txBody>
      </p:sp>
      <p:pic>
        <p:nvPicPr>
          <p:cNvPr id="4" name="Picture 3" descr="Screenshot 2016-02-21 01.08.55.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179679"/>
            <a:ext cx="9144000" cy="5678321"/>
          </a:xfrm>
          <a:prstGeom prst="rect">
            <a:avLst/>
          </a:prstGeom>
        </p:spPr>
      </p:pic>
      <p:grpSp>
        <p:nvGrpSpPr>
          <p:cNvPr id="30" name="Group 29"/>
          <p:cNvGrpSpPr/>
          <p:nvPr/>
        </p:nvGrpSpPr>
        <p:grpSpPr>
          <a:xfrm>
            <a:off x="2337248" y="2098698"/>
            <a:ext cx="1225102" cy="1988476"/>
            <a:chOff x="2337248" y="2098698"/>
            <a:chExt cx="1225102" cy="1988476"/>
          </a:xfrm>
        </p:grpSpPr>
        <p:grpSp>
          <p:nvGrpSpPr>
            <p:cNvPr id="5" name="Group 4"/>
            <p:cNvGrpSpPr/>
            <p:nvPr/>
          </p:nvGrpSpPr>
          <p:grpSpPr>
            <a:xfrm>
              <a:off x="2337248" y="3840953"/>
              <a:ext cx="505730" cy="246221"/>
              <a:chOff x="2333830" y="3842867"/>
              <a:chExt cx="556790" cy="246221"/>
            </a:xfrm>
          </p:grpSpPr>
          <p:sp>
            <p:nvSpPr>
              <p:cNvPr id="6" name="Isosceles Triangle 5"/>
              <p:cNvSpPr/>
              <p:nvPr/>
            </p:nvSpPr>
            <p:spPr>
              <a:xfrm>
                <a:off x="2333830" y="3897397"/>
                <a:ext cx="137160" cy="137160"/>
              </a:xfrm>
              <a:prstGeom prst="triangle">
                <a:avLst/>
              </a:prstGeom>
              <a:solidFill>
                <a:srgbClr val="FAA21B"/>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sp>
            <p:nvSpPr>
              <p:cNvPr id="7" name="TextBox 6"/>
              <p:cNvSpPr txBox="1"/>
              <p:nvPr/>
            </p:nvSpPr>
            <p:spPr>
              <a:xfrm>
                <a:off x="2420670" y="3842867"/>
                <a:ext cx="469950" cy="246221"/>
              </a:xfrm>
              <a:prstGeom prst="rect">
                <a:avLst/>
              </a:prstGeom>
              <a:noFill/>
            </p:spPr>
            <p:txBody>
              <a:bodyPr wrap="none" rtlCol="0">
                <a:spAutoFit/>
              </a:bodyPr>
              <a:lstStyle/>
              <a:p>
                <a:r>
                  <a:rPr lang="en-US" sz="1000" dirty="0" smtClean="0">
                    <a:latin typeface="Arial"/>
                    <a:cs typeface="Arial"/>
                  </a:rPr>
                  <a:t>2010</a:t>
                </a:r>
                <a:endParaRPr lang="en-US" sz="1000" dirty="0">
                  <a:latin typeface="Arial"/>
                  <a:cs typeface="Arial"/>
                </a:endParaRPr>
              </a:p>
            </p:txBody>
          </p:sp>
        </p:grpSp>
        <p:grpSp>
          <p:nvGrpSpPr>
            <p:cNvPr id="8" name="Group 7"/>
            <p:cNvGrpSpPr/>
            <p:nvPr/>
          </p:nvGrpSpPr>
          <p:grpSpPr>
            <a:xfrm>
              <a:off x="2490071" y="3400087"/>
              <a:ext cx="472550" cy="246221"/>
              <a:chOff x="-1539694" y="3347736"/>
              <a:chExt cx="520260" cy="246221"/>
            </a:xfrm>
          </p:grpSpPr>
          <p:sp>
            <p:nvSpPr>
              <p:cNvPr id="9" name="TextBox 8"/>
              <p:cNvSpPr txBox="1"/>
              <p:nvPr/>
            </p:nvSpPr>
            <p:spPr>
              <a:xfrm>
                <a:off x="-1489384" y="3347736"/>
                <a:ext cx="469950" cy="246221"/>
              </a:xfrm>
              <a:prstGeom prst="rect">
                <a:avLst/>
              </a:prstGeom>
              <a:noFill/>
            </p:spPr>
            <p:txBody>
              <a:bodyPr wrap="none" rtlCol="0">
                <a:spAutoFit/>
              </a:bodyPr>
              <a:lstStyle/>
              <a:p>
                <a:r>
                  <a:rPr lang="en-US" sz="1000" dirty="0" smtClean="0">
                    <a:latin typeface="Arial"/>
                    <a:cs typeface="Arial"/>
                  </a:rPr>
                  <a:t>2012</a:t>
                </a:r>
                <a:endParaRPr lang="en-US" sz="1000" dirty="0">
                  <a:latin typeface="Arial"/>
                  <a:cs typeface="Arial"/>
                </a:endParaRPr>
              </a:p>
            </p:txBody>
          </p:sp>
          <p:sp>
            <p:nvSpPr>
              <p:cNvPr id="10" name="Oval 9"/>
              <p:cNvSpPr/>
              <p:nvPr/>
            </p:nvSpPr>
            <p:spPr>
              <a:xfrm>
                <a:off x="-1539694" y="3425126"/>
                <a:ext cx="91440" cy="91440"/>
              </a:xfrm>
              <a:prstGeom prst="ellipse">
                <a:avLst/>
              </a:prstGeom>
              <a:solidFill>
                <a:srgbClr val="0000FF"/>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grpSp>
        <p:grpSp>
          <p:nvGrpSpPr>
            <p:cNvPr id="11" name="Group 10"/>
            <p:cNvGrpSpPr/>
            <p:nvPr/>
          </p:nvGrpSpPr>
          <p:grpSpPr>
            <a:xfrm>
              <a:off x="2582566" y="3053138"/>
              <a:ext cx="472550" cy="246221"/>
              <a:chOff x="-1539694" y="3347736"/>
              <a:chExt cx="520260" cy="246221"/>
            </a:xfrm>
          </p:grpSpPr>
          <p:sp>
            <p:nvSpPr>
              <p:cNvPr id="12" name="TextBox 11"/>
              <p:cNvSpPr txBox="1"/>
              <p:nvPr/>
            </p:nvSpPr>
            <p:spPr>
              <a:xfrm>
                <a:off x="-1489384" y="3347736"/>
                <a:ext cx="469950" cy="246221"/>
              </a:xfrm>
              <a:prstGeom prst="rect">
                <a:avLst/>
              </a:prstGeom>
              <a:noFill/>
            </p:spPr>
            <p:txBody>
              <a:bodyPr wrap="none" rtlCol="0">
                <a:spAutoFit/>
              </a:bodyPr>
              <a:lstStyle/>
              <a:p>
                <a:r>
                  <a:rPr lang="en-US" sz="1000" dirty="0" smtClean="0">
                    <a:latin typeface="Arial"/>
                    <a:cs typeface="Arial"/>
                  </a:rPr>
                  <a:t>2013</a:t>
                </a:r>
                <a:endParaRPr lang="en-US" sz="1000" dirty="0">
                  <a:latin typeface="Arial"/>
                  <a:cs typeface="Arial"/>
                </a:endParaRPr>
              </a:p>
            </p:txBody>
          </p:sp>
          <p:sp>
            <p:nvSpPr>
              <p:cNvPr id="13" name="Oval 12"/>
              <p:cNvSpPr/>
              <p:nvPr/>
            </p:nvSpPr>
            <p:spPr>
              <a:xfrm>
                <a:off x="-1539694" y="3425126"/>
                <a:ext cx="91440" cy="91440"/>
              </a:xfrm>
              <a:prstGeom prst="ellipse">
                <a:avLst/>
              </a:prstGeom>
              <a:solidFill>
                <a:srgbClr val="0000FF"/>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grpSp>
        <p:grpSp>
          <p:nvGrpSpPr>
            <p:cNvPr id="14" name="Group 13"/>
            <p:cNvGrpSpPr/>
            <p:nvPr/>
          </p:nvGrpSpPr>
          <p:grpSpPr>
            <a:xfrm>
              <a:off x="2803236" y="2358797"/>
              <a:ext cx="481331" cy="246221"/>
              <a:chOff x="-1539694" y="3347736"/>
              <a:chExt cx="529928" cy="246221"/>
            </a:xfrm>
          </p:grpSpPr>
          <p:sp>
            <p:nvSpPr>
              <p:cNvPr id="15" name="TextBox 14"/>
              <p:cNvSpPr txBox="1"/>
              <p:nvPr/>
            </p:nvSpPr>
            <p:spPr>
              <a:xfrm>
                <a:off x="-1489384" y="3347736"/>
                <a:ext cx="479618" cy="246221"/>
              </a:xfrm>
              <a:prstGeom prst="rect">
                <a:avLst/>
              </a:prstGeom>
              <a:noFill/>
            </p:spPr>
            <p:txBody>
              <a:bodyPr wrap="none" rtlCol="0">
                <a:spAutoFit/>
              </a:bodyPr>
              <a:lstStyle/>
              <a:p>
                <a:r>
                  <a:rPr lang="en-US" sz="1000" dirty="0" smtClean="0">
                    <a:latin typeface="Arial"/>
                    <a:cs typeface="Arial"/>
                  </a:rPr>
                  <a:t>2014</a:t>
                </a:r>
                <a:endParaRPr lang="en-US" sz="1000" dirty="0">
                  <a:latin typeface="Arial"/>
                  <a:cs typeface="Arial"/>
                </a:endParaRPr>
              </a:p>
            </p:txBody>
          </p:sp>
          <p:sp>
            <p:nvSpPr>
              <p:cNvPr id="16" name="Oval 15"/>
              <p:cNvSpPr/>
              <p:nvPr/>
            </p:nvSpPr>
            <p:spPr>
              <a:xfrm>
                <a:off x="-1539694" y="3425126"/>
                <a:ext cx="91440" cy="91440"/>
              </a:xfrm>
              <a:prstGeom prst="ellipse">
                <a:avLst/>
              </a:prstGeom>
              <a:solidFill>
                <a:srgbClr val="0000FF"/>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grpSp>
        <p:grpSp>
          <p:nvGrpSpPr>
            <p:cNvPr id="17" name="Group 16"/>
            <p:cNvGrpSpPr/>
            <p:nvPr/>
          </p:nvGrpSpPr>
          <p:grpSpPr>
            <a:xfrm>
              <a:off x="3089800" y="2098698"/>
              <a:ext cx="472550" cy="246221"/>
              <a:chOff x="-1539694" y="3315168"/>
              <a:chExt cx="520260" cy="246221"/>
            </a:xfrm>
          </p:grpSpPr>
          <p:sp>
            <p:nvSpPr>
              <p:cNvPr id="18" name="TextBox 17"/>
              <p:cNvSpPr txBox="1"/>
              <p:nvPr/>
            </p:nvSpPr>
            <p:spPr>
              <a:xfrm>
                <a:off x="-1489384" y="3315168"/>
                <a:ext cx="469950" cy="246221"/>
              </a:xfrm>
              <a:prstGeom prst="rect">
                <a:avLst/>
              </a:prstGeom>
              <a:noFill/>
            </p:spPr>
            <p:txBody>
              <a:bodyPr wrap="none" rtlCol="0">
                <a:spAutoFit/>
              </a:bodyPr>
              <a:lstStyle/>
              <a:p>
                <a:r>
                  <a:rPr lang="en-US" sz="1000" dirty="0" smtClean="0">
                    <a:latin typeface="Arial"/>
                    <a:cs typeface="Arial"/>
                  </a:rPr>
                  <a:t>2015</a:t>
                </a:r>
                <a:endParaRPr lang="en-US" sz="1000" dirty="0">
                  <a:latin typeface="Arial"/>
                  <a:cs typeface="Arial"/>
                </a:endParaRPr>
              </a:p>
            </p:txBody>
          </p:sp>
          <p:sp>
            <p:nvSpPr>
              <p:cNvPr id="19" name="Oval 18"/>
              <p:cNvSpPr/>
              <p:nvPr/>
            </p:nvSpPr>
            <p:spPr>
              <a:xfrm>
                <a:off x="-1539694" y="3425126"/>
                <a:ext cx="91440" cy="91440"/>
              </a:xfrm>
              <a:prstGeom prst="ellipse">
                <a:avLst/>
              </a:prstGeom>
              <a:solidFill>
                <a:srgbClr val="0000FF"/>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grpSp>
      </p:grpSp>
      <p:grpSp>
        <p:nvGrpSpPr>
          <p:cNvPr id="26" name="Group 25"/>
          <p:cNvGrpSpPr/>
          <p:nvPr/>
        </p:nvGrpSpPr>
        <p:grpSpPr>
          <a:xfrm>
            <a:off x="808769" y="5487680"/>
            <a:ext cx="6088759" cy="246221"/>
            <a:chOff x="808769" y="5487680"/>
            <a:chExt cx="6088759" cy="246221"/>
          </a:xfrm>
        </p:grpSpPr>
        <p:grpSp>
          <p:nvGrpSpPr>
            <p:cNvPr id="20" name="Group 19"/>
            <p:cNvGrpSpPr/>
            <p:nvPr/>
          </p:nvGrpSpPr>
          <p:grpSpPr>
            <a:xfrm>
              <a:off x="808769" y="5487680"/>
              <a:ext cx="2914000" cy="246221"/>
              <a:chOff x="2051600" y="3842867"/>
              <a:chExt cx="3208207" cy="246221"/>
            </a:xfrm>
          </p:grpSpPr>
          <p:sp>
            <p:nvSpPr>
              <p:cNvPr id="21" name="Isosceles Triangle 20"/>
              <p:cNvSpPr/>
              <p:nvPr/>
            </p:nvSpPr>
            <p:spPr>
              <a:xfrm>
                <a:off x="2051600" y="3897397"/>
                <a:ext cx="137160" cy="137160"/>
              </a:xfrm>
              <a:prstGeom prst="triangle">
                <a:avLst/>
              </a:prstGeom>
              <a:solidFill>
                <a:srgbClr val="FAA21B"/>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sp>
            <p:nvSpPr>
              <p:cNvPr id="22" name="TextBox 21"/>
              <p:cNvSpPr txBox="1"/>
              <p:nvPr/>
            </p:nvSpPr>
            <p:spPr>
              <a:xfrm>
                <a:off x="2138440" y="3842867"/>
                <a:ext cx="3121367" cy="246221"/>
              </a:xfrm>
              <a:prstGeom prst="rect">
                <a:avLst/>
              </a:prstGeom>
              <a:noFill/>
            </p:spPr>
            <p:txBody>
              <a:bodyPr wrap="none" rtlCol="0">
                <a:spAutoFit/>
              </a:bodyPr>
              <a:lstStyle/>
              <a:p>
                <a:r>
                  <a:rPr lang="en-US" sz="1000" dirty="0" smtClean="0">
                    <a:latin typeface="Arial"/>
                    <a:cs typeface="Arial"/>
                  </a:rPr>
                  <a:t>More than 10 years to Plateau of Productivity for AV</a:t>
                </a:r>
                <a:endParaRPr lang="en-US" sz="1000" dirty="0">
                  <a:latin typeface="Arial"/>
                  <a:cs typeface="Arial"/>
                </a:endParaRPr>
              </a:p>
            </p:txBody>
          </p:sp>
        </p:grpSp>
        <p:grpSp>
          <p:nvGrpSpPr>
            <p:cNvPr id="23" name="Group 22"/>
            <p:cNvGrpSpPr/>
            <p:nvPr/>
          </p:nvGrpSpPr>
          <p:grpSpPr>
            <a:xfrm>
              <a:off x="4342851" y="5487680"/>
              <a:ext cx="2554677" cy="246221"/>
              <a:chOff x="-1454836" y="3347736"/>
              <a:chExt cx="2812605" cy="246221"/>
            </a:xfrm>
          </p:grpSpPr>
          <p:sp>
            <p:nvSpPr>
              <p:cNvPr id="24" name="TextBox 23"/>
              <p:cNvSpPr txBox="1"/>
              <p:nvPr/>
            </p:nvSpPr>
            <p:spPr>
              <a:xfrm>
                <a:off x="-1404526" y="3347736"/>
                <a:ext cx="2762295" cy="246221"/>
              </a:xfrm>
              <a:prstGeom prst="rect">
                <a:avLst/>
              </a:prstGeom>
              <a:noFill/>
            </p:spPr>
            <p:txBody>
              <a:bodyPr wrap="none" rtlCol="0">
                <a:spAutoFit/>
              </a:bodyPr>
              <a:lstStyle/>
              <a:p>
                <a:r>
                  <a:rPr lang="en-US" sz="1000" dirty="0" smtClean="0">
                    <a:latin typeface="Arial"/>
                    <a:cs typeface="Arial"/>
                  </a:rPr>
                  <a:t>5 to 10 years to Plateau of Productivity for AV</a:t>
                </a:r>
                <a:endParaRPr lang="en-US" sz="1000" dirty="0">
                  <a:latin typeface="Arial"/>
                  <a:cs typeface="Arial"/>
                </a:endParaRPr>
              </a:p>
            </p:txBody>
          </p:sp>
          <p:sp>
            <p:nvSpPr>
              <p:cNvPr id="25" name="Oval 24"/>
              <p:cNvSpPr/>
              <p:nvPr/>
            </p:nvSpPr>
            <p:spPr>
              <a:xfrm>
                <a:off x="-1454836" y="3425126"/>
                <a:ext cx="91440" cy="91440"/>
              </a:xfrm>
              <a:prstGeom prst="ellipse">
                <a:avLst/>
              </a:prstGeom>
              <a:solidFill>
                <a:srgbClr val="0000FF"/>
              </a:solidFill>
              <a:ln>
                <a:solidFill>
                  <a:srgbClr val="000000"/>
                </a:solid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000" dirty="0" smtClean="0">
                  <a:solidFill>
                    <a:schemeClr val="tx1"/>
                  </a:solidFill>
                  <a:latin typeface="Arial"/>
                  <a:cs typeface="Arial"/>
                </a:endParaRPr>
              </a:p>
            </p:txBody>
          </p:sp>
        </p:grpSp>
      </p:grpSp>
      <p:sp>
        <p:nvSpPr>
          <p:cNvPr id="45" name="Rectangle 44"/>
          <p:cNvSpPr/>
          <p:nvPr/>
        </p:nvSpPr>
        <p:spPr>
          <a:xfrm>
            <a:off x="3124201" y="2286000"/>
            <a:ext cx="1447799" cy="2438400"/>
          </a:xfrm>
          <a:prstGeom prst="rect">
            <a:avLst/>
          </a:prstGeom>
          <a:solidFill>
            <a:schemeClr val="accent3">
              <a:lumMod val="40000"/>
              <a:lumOff val="60000"/>
              <a:alpha val="47000"/>
            </a:schemeClr>
          </a:solidFill>
          <a:ln>
            <a:noFill/>
          </a:ln>
          <a:effectLst/>
          <a:scene3d>
            <a:camera prst="orthographicFront"/>
            <a:lightRig rig="threePt" dir="t"/>
          </a:scene3d>
          <a:sp3d>
            <a:bevelT w="0" h="0"/>
            <a:bevelB w="0" h="0"/>
          </a:sp3d>
        </p:spPr>
        <p:style>
          <a:lnRef idx="1">
            <a:schemeClr val="accent1"/>
          </a:lnRef>
          <a:fillRef idx="3">
            <a:schemeClr val="accent1"/>
          </a:fillRef>
          <a:effectRef idx="2">
            <a:schemeClr val="accent1"/>
          </a:effectRef>
          <a:fontRef idx="minor">
            <a:schemeClr val="lt1"/>
          </a:fontRef>
        </p:style>
        <p:txBody>
          <a:bodyPr lIns="0" tIns="0" rIns="91440" bIns="0" rtlCol="0" anchor="t" anchorCtr="0"/>
          <a:lstStyle/>
          <a:p>
            <a:pPr algn="r"/>
            <a:r>
              <a:rPr lang="en-US" sz="1600" dirty="0" smtClean="0">
                <a:solidFill>
                  <a:srgbClr val="FF0000"/>
                </a:solidFill>
              </a:rPr>
              <a:t>2016</a:t>
            </a:r>
          </a:p>
          <a:p>
            <a:pPr algn="r"/>
            <a:r>
              <a:rPr lang="en-US" sz="1600" dirty="0" smtClean="0">
                <a:solidFill>
                  <a:srgbClr val="FF0000"/>
                </a:solidFill>
              </a:rPr>
              <a:t>-2025</a:t>
            </a:r>
            <a:br>
              <a:rPr lang="en-US" sz="1600" dirty="0" smtClean="0">
                <a:solidFill>
                  <a:srgbClr val="FF0000"/>
                </a:solidFill>
              </a:rPr>
            </a:br>
            <a:r>
              <a:rPr lang="en-US" sz="1600" dirty="0" smtClean="0">
                <a:solidFill>
                  <a:srgbClr val="FF0000"/>
                </a:solidFill>
              </a:rPr>
              <a:t>?</a:t>
            </a:r>
            <a:endParaRPr lang="en-US" sz="1600" dirty="0">
              <a:solidFill>
                <a:srgbClr val="FF0000"/>
              </a:solidFill>
            </a:endParaRPr>
          </a:p>
        </p:txBody>
      </p:sp>
    </p:spTree>
    <p:extLst>
      <p:ext uri="{BB962C8B-B14F-4D97-AF65-F5344CB8AC3E}">
        <p14:creationId xmlns:p14="http://schemas.microsoft.com/office/powerpoint/2010/main" val="1804296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1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of Interest</a:t>
            </a:r>
            <a:r>
              <a:rPr lang="en-US" u="sng" dirty="0" smtClean="0"/>
              <a:t>s</a:t>
            </a:r>
            <a:endParaRPr lang="en-US" u="sng" dirty="0"/>
          </a:p>
        </p:txBody>
      </p:sp>
      <p:grpSp>
        <p:nvGrpSpPr>
          <p:cNvPr id="54" name="Group 53"/>
          <p:cNvGrpSpPr/>
          <p:nvPr/>
        </p:nvGrpSpPr>
        <p:grpSpPr>
          <a:xfrm>
            <a:off x="573866" y="1081991"/>
            <a:ext cx="8084449" cy="5701804"/>
            <a:chOff x="573866" y="1081991"/>
            <a:chExt cx="8084449" cy="5701804"/>
          </a:xfrm>
        </p:grpSpPr>
        <p:cxnSp>
          <p:nvCxnSpPr>
            <p:cNvPr id="50" name="Curved Connector 49"/>
            <p:cNvCxnSpPr>
              <a:stCxn id="12" idx="4"/>
              <a:endCxn id="24" idx="2"/>
            </p:cNvCxnSpPr>
            <p:nvPr/>
          </p:nvCxnSpPr>
          <p:spPr>
            <a:xfrm rot="16200000" flipH="1">
              <a:off x="4381834" y="3083274"/>
              <a:ext cx="238566" cy="3349550"/>
            </a:xfrm>
            <a:prstGeom prst="curvedConnector2">
              <a:avLst/>
            </a:prstGeom>
            <a:ln w="38100" cmpd="sng">
              <a:solidFill>
                <a:schemeClr val="accent1">
                  <a:lumMod val="60000"/>
                  <a:lumOff val="40000"/>
                </a:schemeClr>
              </a:solidFill>
              <a:headEnd type="none" w="lg" len="lg"/>
              <a:tailEnd type="none" w="sm" len="med"/>
            </a:ln>
            <a:effectLst/>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3040195" y="2365660"/>
              <a:ext cx="1970812" cy="197071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r>
                <a:rPr lang="en-US" sz="2000" b="1" dirty="0" smtClean="0">
                  <a:solidFill>
                    <a:srgbClr val="7F7F7F"/>
                  </a:solidFill>
                </a:rPr>
                <a:t>COMMERCIAL</a:t>
              </a:r>
            </a:p>
            <a:p>
              <a:pPr marL="633413" indent="-234950" defTabSz="515938">
                <a:buFont typeface="Arial"/>
                <a:buChar char="•"/>
              </a:pPr>
              <a:r>
                <a:rPr lang="en-US" sz="1600" b="1" dirty="0" smtClean="0">
                  <a:solidFill>
                    <a:schemeClr val="tx1"/>
                  </a:solidFill>
                </a:rPr>
                <a:t>Profit</a:t>
              </a:r>
            </a:p>
            <a:p>
              <a:pPr marL="633413" indent="-234950" defTabSz="515938">
                <a:buFont typeface="Arial"/>
                <a:buChar char="•"/>
              </a:pPr>
              <a:r>
                <a:rPr lang="en-US" sz="1600" b="1" dirty="0" smtClean="0">
                  <a:solidFill>
                    <a:schemeClr val="tx1"/>
                  </a:solidFill>
                </a:rPr>
                <a:t>Attention</a:t>
              </a:r>
            </a:p>
            <a:p>
              <a:pPr marL="633413" indent="-234950" defTabSz="515938">
                <a:buFont typeface="Arial"/>
                <a:buChar char="•"/>
              </a:pPr>
              <a:r>
                <a:rPr lang="en-US" sz="1600" b="1" dirty="0" smtClean="0">
                  <a:solidFill>
                    <a:schemeClr val="tx1"/>
                  </a:solidFill>
                </a:rPr>
                <a:t>Loyalty</a:t>
              </a:r>
            </a:p>
            <a:p>
              <a:pPr marL="633413" indent="-234950" defTabSz="515938">
                <a:buFont typeface="Arial"/>
                <a:buChar char="•"/>
              </a:pPr>
              <a:r>
                <a:rPr lang="en-US" sz="1600" b="1" dirty="0" smtClean="0">
                  <a:solidFill>
                    <a:schemeClr val="tx1"/>
                  </a:solidFill>
                </a:rPr>
                <a:t>Data</a:t>
              </a:r>
              <a:endParaRPr lang="en-US" sz="1600" b="1" dirty="0">
                <a:solidFill>
                  <a:schemeClr val="tx1"/>
                </a:solidFill>
              </a:endParaRPr>
            </a:p>
          </p:txBody>
        </p:sp>
        <p:sp>
          <p:nvSpPr>
            <p:cNvPr id="24" name="Oval 23"/>
            <p:cNvSpPr>
              <a:spLocks noChangeAspect="1"/>
            </p:cNvSpPr>
            <p:nvPr/>
          </p:nvSpPr>
          <p:spPr>
            <a:xfrm>
              <a:off x="6175892" y="3636184"/>
              <a:ext cx="2482423" cy="2482295"/>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b="1" dirty="0" smtClean="0">
                  <a:solidFill>
                    <a:schemeClr val="tx1"/>
                  </a:solidFill>
                </a:rPr>
                <a:t>Regional</a:t>
              </a:r>
              <a:br>
                <a:rPr lang="en-US" sz="2400" b="1" dirty="0" smtClean="0">
                  <a:solidFill>
                    <a:schemeClr val="tx1"/>
                  </a:solidFill>
                </a:rPr>
              </a:br>
              <a:r>
                <a:rPr lang="en-US" sz="2400" b="1" dirty="0" smtClean="0">
                  <a:solidFill>
                    <a:schemeClr val="tx1"/>
                  </a:solidFill>
                </a:rPr>
                <a:t>Transportation</a:t>
              </a:r>
            </a:p>
            <a:p>
              <a:pPr algn="ctr"/>
              <a:r>
                <a:rPr lang="en-US" sz="1600" dirty="0" smtClean="0">
                  <a:solidFill>
                    <a:srgbClr val="000000"/>
                  </a:solidFill>
                </a:rPr>
                <a:t>Facing</a:t>
              </a:r>
              <a:r>
                <a:rPr lang="en-US" sz="2400" dirty="0" smtClean="0">
                  <a:solidFill>
                    <a:srgbClr val="000000"/>
                  </a:solidFill>
                </a:rPr>
                <a:t> </a:t>
              </a:r>
              <a:r>
                <a:rPr lang="en-US" sz="1600" dirty="0" smtClean="0">
                  <a:solidFill>
                    <a:srgbClr val="000000"/>
                  </a:solidFill>
                </a:rPr>
                <a:t>exponential</a:t>
              </a:r>
              <a:br>
                <a:rPr lang="en-US" sz="1600" dirty="0" smtClean="0">
                  <a:solidFill>
                    <a:srgbClr val="000000"/>
                  </a:solidFill>
                </a:rPr>
              </a:br>
              <a:r>
                <a:rPr lang="en-US" sz="1600" dirty="0" smtClean="0">
                  <a:solidFill>
                    <a:srgbClr val="000000"/>
                  </a:solidFill>
                </a:rPr>
                <a:t>tech change &amp; large</a:t>
              </a:r>
              <a:br>
                <a:rPr lang="en-US" sz="1600" dirty="0" smtClean="0">
                  <a:solidFill>
                    <a:srgbClr val="000000"/>
                  </a:solidFill>
                </a:rPr>
              </a:br>
              <a:r>
                <a:rPr lang="en-US" sz="1600" dirty="0" smtClean="0">
                  <a:solidFill>
                    <a:srgbClr val="000000"/>
                  </a:solidFill>
                </a:rPr>
                <a:t>multinational players</a:t>
              </a:r>
              <a:br>
                <a:rPr lang="en-US" sz="1600" dirty="0" smtClean="0">
                  <a:solidFill>
                    <a:srgbClr val="000000"/>
                  </a:solidFill>
                </a:rPr>
              </a:br>
              <a:r>
                <a:rPr lang="en-US" sz="1600" dirty="0" smtClean="0">
                  <a:solidFill>
                    <a:srgbClr val="000000"/>
                  </a:solidFill>
                </a:rPr>
                <a:t>&amp; rising expectations</a:t>
              </a:r>
              <a:endParaRPr lang="en-US" sz="1600" dirty="0">
                <a:solidFill>
                  <a:schemeClr val="tx1"/>
                </a:solidFill>
              </a:endParaRPr>
            </a:p>
          </p:txBody>
        </p:sp>
        <p:sp>
          <p:nvSpPr>
            <p:cNvPr id="27" name="Oval 26"/>
            <p:cNvSpPr>
              <a:spLocks noChangeAspect="1"/>
            </p:cNvSpPr>
            <p:nvPr/>
          </p:nvSpPr>
          <p:spPr>
            <a:xfrm>
              <a:off x="5936016" y="1404565"/>
              <a:ext cx="2560659" cy="2560526"/>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0" rIns="0" bIns="0" rtlCol="0" anchor="ctr">
              <a:noAutofit/>
            </a:bodyPr>
            <a:lstStyle/>
            <a:p>
              <a:pPr lvl="0"/>
              <a:r>
                <a:rPr lang="en-US" sz="2000" b="1" dirty="0" smtClean="0">
                  <a:solidFill>
                    <a:schemeClr val="tx1">
                      <a:lumMod val="50000"/>
                      <a:lumOff val="50000"/>
                    </a:schemeClr>
                  </a:solidFill>
                </a:rPr>
                <a:t>SOCIAL FOCUS</a:t>
              </a:r>
            </a:p>
            <a:p>
              <a:pPr marL="234950" lvl="0" indent="-234950">
                <a:buFont typeface="Arial"/>
                <a:buChar char="•"/>
              </a:pPr>
              <a:r>
                <a:rPr lang="en-US" sz="1600" b="1" dirty="0" smtClean="0">
                  <a:solidFill>
                    <a:srgbClr val="000000"/>
                  </a:solidFill>
                </a:rPr>
                <a:t>Transport equity</a:t>
              </a:r>
              <a:endParaRPr lang="en-US" sz="1600" b="1" dirty="0">
                <a:solidFill>
                  <a:srgbClr val="000000"/>
                </a:solidFill>
              </a:endParaRPr>
            </a:p>
            <a:p>
              <a:pPr marL="234950" lvl="0" indent="-234950">
                <a:buFont typeface="Arial"/>
                <a:buChar char="•"/>
              </a:pPr>
              <a:r>
                <a:rPr lang="en-US" sz="1600" b="1" dirty="0">
                  <a:solidFill>
                    <a:srgbClr val="000000"/>
                  </a:solidFill>
                </a:rPr>
                <a:t>U</a:t>
              </a:r>
              <a:r>
                <a:rPr lang="en-US" sz="1600" b="1" dirty="0" smtClean="0">
                  <a:solidFill>
                    <a:srgbClr val="000000"/>
                  </a:solidFill>
                </a:rPr>
                <a:t>rban livability</a:t>
              </a:r>
            </a:p>
            <a:p>
              <a:pPr marL="234950" lvl="0" indent="-234950">
                <a:buFont typeface="Arial"/>
                <a:buChar char="•"/>
              </a:pPr>
              <a:r>
                <a:rPr lang="en-US" sz="1600" b="1" dirty="0" smtClean="0">
                  <a:solidFill>
                    <a:srgbClr val="000000"/>
                  </a:solidFill>
                </a:rPr>
                <a:t>Environment</a:t>
              </a:r>
            </a:p>
            <a:p>
              <a:pPr marL="234950" lvl="0" indent="-234950">
                <a:buFont typeface="Arial"/>
                <a:buChar char="•"/>
              </a:pPr>
              <a:r>
                <a:rPr lang="en-US" sz="1600" b="1" dirty="0" smtClean="0">
                  <a:solidFill>
                    <a:srgbClr val="000000"/>
                  </a:solidFill>
                </a:rPr>
                <a:t>Job access</a:t>
              </a:r>
            </a:p>
            <a:p>
              <a:pPr marL="234950" lvl="0" indent="-234950">
                <a:buFont typeface="Arial"/>
                <a:buChar char="•"/>
              </a:pPr>
              <a:r>
                <a:rPr lang="en-US" sz="1600" b="1" dirty="0" smtClean="0">
                  <a:solidFill>
                    <a:srgbClr val="000000"/>
                  </a:solidFill>
                </a:rPr>
                <a:t>Opportunity</a:t>
              </a:r>
            </a:p>
            <a:p>
              <a:pPr marL="234950" lvl="0" indent="-234950">
                <a:buFont typeface="Arial"/>
                <a:buChar char="•"/>
              </a:pPr>
              <a:r>
                <a:rPr lang="en-US" sz="1600" b="1" dirty="0" smtClean="0">
                  <a:solidFill>
                    <a:srgbClr val="000000"/>
                  </a:solidFill>
                </a:rPr>
                <a:t>Attract growth</a:t>
              </a:r>
              <a:endParaRPr lang="en-US" sz="1600" b="1" dirty="0">
                <a:solidFill>
                  <a:srgbClr val="000000"/>
                </a:solidFill>
              </a:endParaRPr>
            </a:p>
          </p:txBody>
        </p:sp>
        <p:sp>
          <p:nvSpPr>
            <p:cNvPr id="26" name="Oval 25"/>
            <p:cNvSpPr>
              <a:spLocks noChangeAspect="1"/>
            </p:cNvSpPr>
            <p:nvPr/>
          </p:nvSpPr>
          <p:spPr>
            <a:xfrm>
              <a:off x="5633544" y="2609591"/>
              <a:ext cx="687053" cy="687018"/>
            </a:xfrm>
            <a:prstGeom prst="ellipse">
              <a:avLst/>
            </a:prstGeom>
            <a:solidFill>
              <a:srgbClr val="FFDE67"/>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b="1" dirty="0" smtClean="0">
                  <a:solidFill>
                    <a:schemeClr val="tx1"/>
                  </a:solidFill>
                </a:rPr>
                <a:t>At</a:t>
              </a:r>
              <a:br>
                <a:rPr lang="en-US" b="1" dirty="0" smtClean="0">
                  <a:solidFill>
                    <a:schemeClr val="tx1"/>
                  </a:solidFill>
                </a:rPr>
              </a:br>
              <a:r>
                <a:rPr lang="en-US" b="1" dirty="0" smtClean="0">
                  <a:solidFill>
                    <a:schemeClr val="tx1"/>
                  </a:solidFill>
                </a:rPr>
                <a:t>Risk</a:t>
              </a:r>
              <a:endParaRPr lang="en-US" b="1" dirty="0">
                <a:solidFill>
                  <a:schemeClr val="tx1"/>
                </a:solidFill>
              </a:endParaRPr>
            </a:p>
          </p:txBody>
        </p:sp>
        <p:sp>
          <p:nvSpPr>
            <p:cNvPr id="30" name="Left-Right Arrow 29"/>
            <p:cNvSpPr/>
            <p:nvPr/>
          </p:nvSpPr>
          <p:spPr>
            <a:xfrm rot="19834473">
              <a:off x="4727959" y="2185998"/>
              <a:ext cx="1686935" cy="491945"/>
            </a:xfrm>
            <a:prstGeom prst="leftRightArrow">
              <a:avLst/>
            </a:prstGeom>
            <a:solidFill>
              <a:srgbClr val="FFDE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7F7F7F"/>
                  </a:solidFill>
                </a:rPr>
                <a:t>Conflict of interest</a:t>
              </a:r>
              <a:endParaRPr lang="en-US" sz="1200" dirty="0">
                <a:solidFill>
                  <a:srgbClr val="7F7F7F"/>
                </a:solidFill>
              </a:endParaRPr>
            </a:p>
          </p:txBody>
        </p:sp>
        <p:cxnSp>
          <p:nvCxnSpPr>
            <p:cNvPr id="20" name="Curved Connector 19"/>
            <p:cNvCxnSpPr>
              <a:stCxn id="16" idx="6"/>
              <a:endCxn id="24" idx="2"/>
            </p:cNvCxnSpPr>
            <p:nvPr/>
          </p:nvCxnSpPr>
          <p:spPr>
            <a:xfrm flipV="1">
              <a:off x="3659614" y="4877332"/>
              <a:ext cx="2516278" cy="798472"/>
            </a:xfrm>
            <a:prstGeom prst="curvedConnector3">
              <a:avLst>
                <a:gd name="adj1" fmla="val 50000"/>
              </a:avLst>
            </a:prstGeom>
            <a:ln w="38100" cmpd="sng">
              <a:solidFill>
                <a:schemeClr val="accent1">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579521" y="1223288"/>
              <a:ext cx="1809620" cy="180952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lvl="0"/>
              <a:r>
                <a:rPr lang="en-US" sz="1200" dirty="0">
                  <a:solidFill>
                    <a:srgbClr val="000000"/>
                  </a:solidFill>
                </a:rPr>
                <a:t>More </a:t>
              </a:r>
              <a:r>
                <a:rPr lang="en-US" sz="1200" dirty="0" smtClean="0">
                  <a:solidFill>
                    <a:srgbClr val="000000"/>
                  </a:solidFill>
                </a:rPr>
                <a:t>vehicles</a:t>
              </a:r>
              <a:br>
                <a:rPr lang="en-US" sz="1200" dirty="0" smtClean="0">
                  <a:solidFill>
                    <a:srgbClr val="000000"/>
                  </a:solidFill>
                </a:rPr>
              </a:br>
              <a:r>
                <a:rPr lang="en-US" sz="1200" dirty="0" smtClean="0">
                  <a:solidFill>
                    <a:srgbClr val="000000"/>
                  </a:solidFill>
                </a:rPr>
                <a:t>will </a:t>
              </a:r>
              <a:r>
                <a:rPr lang="en-US" sz="1200" dirty="0">
                  <a:solidFill>
                    <a:srgbClr val="000000"/>
                  </a:solidFill>
                </a:rPr>
                <a:t>be needed (replacement for high-wear and for new participants). Innovate or </a:t>
              </a:r>
              <a:r>
                <a:rPr lang="en-US" sz="1200" dirty="0" smtClean="0">
                  <a:solidFill>
                    <a:srgbClr val="000000"/>
                  </a:solidFill>
                </a:rPr>
                <a:t>add</a:t>
              </a:r>
              <a:br>
                <a:rPr lang="en-US" sz="1200" dirty="0" smtClean="0">
                  <a:solidFill>
                    <a:srgbClr val="000000"/>
                  </a:solidFill>
                </a:rPr>
              </a:br>
              <a:r>
                <a:rPr lang="en-US" sz="1200" dirty="0" smtClean="0">
                  <a:solidFill>
                    <a:srgbClr val="000000"/>
                  </a:solidFill>
                </a:rPr>
                <a:t>auto </a:t>
              </a:r>
              <a:r>
                <a:rPr lang="en-US" sz="1200" dirty="0">
                  <a:solidFill>
                    <a:srgbClr val="000000"/>
                  </a:solidFill>
                </a:rPr>
                <a:t>software</a:t>
              </a:r>
              <a:r>
                <a:rPr lang="en-US" sz="1200" dirty="0" smtClean="0">
                  <a:solidFill>
                    <a:srgbClr val="000000"/>
                  </a:solidFill>
                </a:rPr>
                <a:t>.</a:t>
              </a:r>
              <a:endParaRPr lang="en-US" sz="1200" dirty="0">
                <a:solidFill>
                  <a:srgbClr val="000000"/>
                </a:solidFill>
              </a:endParaRPr>
            </a:p>
          </p:txBody>
        </p:sp>
        <p:sp>
          <p:nvSpPr>
            <p:cNvPr id="8" name="Oval 7"/>
            <p:cNvSpPr>
              <a:spLocks noChangeAspect="1"/>
            </p:cNvSpPr>
            <p:nvPr/>
          </p:nvSpPr>
          <p:spPr>
            <a:xfrm>
              <a:off x="1979516" y="1081991"/>
              <a:ext cx="1685753" cy="1685666"/>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r>
                <a:rPr lang="en-US" sz="2400" dirty="0" smtClean="0">
                  <a:solidFill>
                    <a:schemeClr val="tx1"/>
                  </a:solidFill>
                </a:rPr>
                <a:t>Make</a:t>
              </a:r>
              <a:br>
                <a:rPr lang="en-US" sz="2400" dirty="0" smtClean="0">
                  <a:solidFill>
                    <a:schemeClr val="tx1"/>
                  </a:solidFill>
                </a:rPr>
              </a:br>
              <a:r>
                <a:rPr lang="en-US" sz="2400" dirty="0" smtClean="0">
                  <a:solidFill>
                    <a:schemeClr val="tx1"/>
                  </a:solidFill>
                </a:rPr>
                <a:t>Cars</a:t>
              </a:r>
              <a:endParaRPr lang="en-US" sz="2400" dirty="0">
                <a:solidFill>
                  <a:schemeClr val="tx1"/>
                </a:solidFill>
              </a:endParaRPr>
            </a:p>
          </p:txBody>
        </p:sp>
        <p:sp>
          <p:nvSpPr>
            <p:cNvPr id="13" name="Oval 12"/>
            <p:cNvSpPr>
              <a:spLocks noChangeAspect="1"/>
            </p:cNvSpPr>
            <p:nvPr/>
          </p:nvSpPr>
          <p:spPr>
            <a:xfrm>
              <a:off x="583470" y="3094397"/>
              <a:ext cx="1809620" cy="180952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ormAutofit/>
            </a:bodyPr>
            <a:lstStyle/>
            <a:p>
              <a:r>
                <a:rPr lang="en-US" sz="1200" dirty="0" smtClean="0">
                  <a:solidFill>
                    <a:srgbClr val="000000"/>
                  </a:solidFill>
                </a:rPr>
                <a:t>Excitement</a:t>
              </a:r>
              <a:r>
                <a:rPr lang="en-US" sz="1200" dirty="0">
                  <a:solidFill>
                    <a:srgbClr val="000000"/>
                  </a:solidFill>
                </a:rPr>
                <a:t>, anticipation, new consumer market, new value, high </a:t>
              </a:r>
              <a:r>
                <a:rPr lang="en-US" sz="1200" dirty="0" smtClean="0">
                  <a:solidFill>
                    <a:srgbClr val="000000"/>
                  </a:solidFill>
                </a:rPr>
                <a:t>innovation.</a:t>
              </a:r>
              <a:endParaRPr lang="en-US" sz="1200" dirty="0">
                <a:solidFill>
                  <a:srgbClr val="000000"/>
                </a:solidFill>
              </a:endParaRPr>
            </a:p>
          </p:txBody>
        </p:sp>
        <p:sp>
          <p:nvSpPr>
            <p:cNvPr id="17" name="Oval 16"/>
            <p:cNvSpPr>
              <a:spLocks noChangeAspect="1"/>
            </p:cNvSpPr>
            <p:nvPr/>
          </p:nvSpPr>
          <p:spPr>
            <a:xfrm>
              <a:off x="573866" y="4974268"/>
              <a:ext cx="1809620" cy="180952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r>
                <a:rPr lang="en-US" sz="1200" dirty="0" smtClean="0">
                  <a:solidFill>
                    <a:schemeClr val="tx1"/>
                  </a:solidFill>
                </a:rPr>
                <a:t>Fill the gap </a:t>
              </a:r>
              <a:r>
                <a:rPr lang="en-US" sz="1200" dirty="0">
                  <a:solidFill>
                    <a:schemeClr val="tx1"/>
                  </a:solidFill>
                </a:rPr>
                <a:t>left by municipalities</a:t>
              </a:r>
              <a:r>
                <a:rPr lang="en-US" sz="1200" dirty="0" smtClean="0">
                  <a:solidFill>
                    <a:schemeClr val="tx1"/>
                  </a:solidFill>
                </a:rPr>
                <a:t>. About </a:t>
              </a:r>
              <a:r>
                <a:rPr lang="en-US" sz="1200" dirty="0">
                  <a:solidFill>
                    <a:schemeClr val="tx1"/>
                  </a:solidFill>
                </a:rPr>
                <a:t>operational optimization and service </a:t>
              </a:r>
              <a:r>
                <a:rPr lang="en-US" sz="1200" dirty="0" smtClean="0">
                  <a:solidFill>
                    <a:schemeClr val="tx1"/>
                  </a:solidFill>
                </a:rPr>
                <a:t>innovation, rather than vehicle </a:t>
              </a:r>
              <a:r>
                <a:rPr lang="en-US" sz="1200" dirty="0">
                  <a:solidFill>
                    <a:schemeClr val="tx1"/>
                  </a:solidFill>
                </a:rPr>
                <a:t>innovation. </a:t>
              </a:r>
              <a:endParaRPr lang="en-US" sz="1200" dirty="0">
                <a:solidFill>
                  <a:srgbClr val="000000"/>
                </a:solidFill>
              </a:endParaRPr>
            </a:p>
          </p:txBody>
        </p:sp>
        <p:sp>
          <p:nvSpPr>
            <p:cNvPr id="12" name="Oval 11"/>
            <p:cNvSpPr>
              <a:spLocks noChangeAspect="1"/>
            </p:cNvSpPr>
            <p:nvPr/>
          </p:nvSpPr>
          <p:spPr>
            <a:xfrm>
              <a:off x="1983465" y="2953100"/>
              <a:ext cx="1685753" cy="1685666"/>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r>
                <a:rPr lang="en-US" sz="2400" dirty="0" smtClean="0">
                  <a:solidFill>
                    <a:schemeClr val="tx1"/>
                  </a:solidFill>
                </a:rPr>
                <a:t>Automate</a:t>
              </a:r>
            </a:p>
            <a:p>
              <a:pPr algn="r"/>
              <a:r>
                <a:rPr lang="en-US" sz="2400" dirty="0" smtClean="0">
                  <a:solidFill>
                    <a:schemeClr val="tx1"/>
                  </a:solidFill>
                </a:rPr>
                <a:t>Cars</a:t>
              </a:r>
              <a:endParaRPr lang="en-US" sz="2400" dirty="0">
                <a:solidFill>
                  <a:schemeClr val="tx1"/>
                </a:solidFill>
              </a:endParaRPr>
            </a:p>
          </p:txBody>
        </p:sp>
        <p:sp>
          <p:nvSpPr>
            <p:cNvPr id="16" name="Oval 15"/>
            <p:cNvSpPr>
              <a:spLocks noChangeAspect="1"/>
            </p:cNvSpPr>
            <p:nvPr/>
          </p:nvSpPr>
          <p:spPr>
            <a:xfrm>
              <a:off x="1973861" y="4832971"/>
              <a:ext cx="1685753" cy="1685666"/>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r>
                <a:rPr lang="en-US" sz="2400" dirty="0" smtClean="0">
                  <a:solidFill>
                    <a:schemeClr val="tx1"/>
                  </a:solidFill>
                </a:rPr>
                <a:t>Deploy</a:t>
              </a:r>
            </a:p>
            <a:p>
              <a:pPr algn="r"/>
              <a:r>
                <a:rPr lang="en-US" sz="2400" dirty="0" smtClean="0">
                  <a:solidFill>
                    <a:schemeClr val="tx1"/>
                  </a:solidFill>
                </a:rPr>
                <a:t>Cars</a:t>
              </a:r>
            </a:p>
            <a:p>
              <a:pPr algn="r"/>
              <a:r>
                <a:rPr lang="en-US" sz="1200" dirty="0" smtClean="0">
                  <a:solidFill>
                    <a:schemeClr val="tx1"/>
                  </a:solidFill>
                </a:rPr>
                <a:t>(e.g. TNCs)</a:t>
              </a:r>
            </a:p>
          </p:txBody>
        </p:sp>
        <p:sp>
          <p:nvSpPr>
            <p:cNvPr id="18" name="Oval 17"/>
            <p:cNvSpPr>
              <a:spLocks noChangeAspect="1"/>
            </p:cNvSpPr>
            <p:nvPr/>
          </p:nvSpPr>
          <p:spPr>
            <a:xfrm>
              <a:off x="4667480" y="3367869"/>
              <a:ext cx="687053" cy="687018"/>
            </a:xfrm>
            <a:prstGeom prst="ellipse">
              <a:avLst/>
            </a:prstGeom>
            <a:solidFill>
              <a:srgbClr val="FFDE67"/>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b="1" dirty="0" smtClean="0">
                  <a:solidFill>
                    <a:schemeClr val="tx1"/>
                  </a:solidFill>
                </a:rPr>
                <a:t>Win-</a:t>
              </a:r>
              <a:br>
                <a:rPr lang="en-US" b="1" dirty="0" smtClean="0">
                  <a:solidFill>
                    <a:schemeClr val="tx1"/>
                  </a:solidFill>
                </a:rPr>
              </a:br>
              <a:r>
                <a:rPr lang="en-US" b="1" dirty="0" smtClean="0">
                  <a:solidFill>
                    <a:schemeClr val="tx1"/>
                  </a:solidFill>
                </a:rPr>
                <a:t>Win</a:t>
              </a:r>
              <a:endParaRPr lang="en-US" b="1" dirty="0">
                <a:solidFill>
                  <a:schemeClr val="tx1"/>
                </a:solidFill>
              </a:endParaRPr>
            </a:p>
          </p:txBody>
        </p:sp>
        <p:sp>
          <p:nvSpPr>
            <p:cNvPr id="31" name="Oval 30"/>
            <p:cNvSpPr>
              <a:spLocks noChangeAspect="1"/>
            </p:cNvSpPr>
            <p:nvPr/>
          </p:nvSpPr>
          <p:spPr>
            <a:xfrm>
              <a:off x="4112767" y="4832971"/>
              <a:ext cx="898240" cy="898193"/>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dirty="0" smtClean="0">
                  <a:solidFill>
                    <a:schemeClr val="bg1">
                      <a:lumMod val="50000"/>
                    </a:schemeClr>
                  </a:solidFill>
                </a:rPr>
                <a:t>P3s</a:t>
              </a:r>
              <a:endParaRPr lang="en-US" sz="1600" dirty="0">
                <a:solidFill>
                  <a:schemeClr val="bg1">
                    <a:lumMod val="50000"/>
                  </a:schemeClr>
                </a:solidFill>
              </a:endParaRPr>
            </a:p>
          </p:txBody>
        </p:sp>
        <p:sp>
          <p:nvSpPr>
            <p:cNvPr id="32" name="Oval 31"/>
            <p:cNvSpPr>
              <a:spLocks noChangeAspect="1"/>
            </p:cNvSpPr>
            <p:nvPr/>
          </p:nvSpPr>
          <p:spPr>
            <a:xfrm>
              <a:off x="4731489" y="4457659"/>
              <a:ext cx="1033272" cy="1033218"/>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600" dirty="0" smtClean="0">
                  <a:solidFill>
                    <a:schemeClr val="bg1">
                      <a:lumMod val="50000"/>
                    </a:schemeClr>
                  </a:solidFill>
                </a:rPr>
                <a:t>Sharing</a:t>
              </a:r>
            </a:p>
            <a:p>
              <a:pPr algn="ctr"/>
              <a:r>
                <a:rPr lang="en-US" sz="1600" dirty="0" smtClean="0">
                  <a:solidFill>
                    <a:schemeClr val="bg1">
                      <a:lumMod val="50000"/>
                    </a:schemeClr>
                  </a:solidFill>
                </a:rPr>
                <a:t>Economists</a:t>
              </a:r>
              <a:endParaRPr lang="en-US" sz="1600" dirty="0">
                <a:solidFill>
                  <a:schemeClr val="bg1">
                    <a:lumMod val="50000"/>
                  </a:schemeClr>
                </a:solidFill>
              </a:endParaRPr>
            </a:p>
          </p:txBody>
        </p:sp>
      </p:grpSp>
      <p:sp>
        <p:nvSpPr>
          <p:cNvPr id="3" name="Slide Number Placeholder 2"/>
          <p:cNvSpPr>
            <a:spLocks noGrp="1"/>
          </p:cNvSpPr>
          <p:nvPr>
            <p:ph type="sldNum" sz="quarter" idx="12"/>
          </p:nvPr>
        </p:nvSpPr>
        <p:spPr/>
        <p:txBody>
          <a:bodyPr/>
          <a:lstStyle/>
          <a:p>
            <a:fld id="{D7919A50-0205-D043-9F50-AE18F617819C}" type="slidenum">
              <a:rPr lang="en-US" smtClean="0"/>
              <a:t>30</a:t>
            </a:fld>
            <a:endParaRPr lang="en-US"/>
          </a:p>
        </p:txBody>
      </p:sp>
    </p:spTree>
    <p:extLst>
      <p:ext uri="{BB962C8B-B14F-4D97-AF65-F5344CB8AC3E}">
        <p14:creationId xmlns:p14="http://schemas.microsoft.com/office/powerpoint/2010/main" val="421951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4"/>
          <p:cNvSpPr txBox="1">
            <a:spLocks noChangeArrowheads="1"/>
          </p:cNvSpPr>
          <p:nvPr/>
        </p:nvSpPr>
        <p:spPr bwMode="auto">
          <a:xfrm>
            <a:off x="936625" y="2002732"/>
            <a:ext cx="7467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i="1">
                <a:solidFill>
                  <a:srgbClr val="1F497D"/>
                </a:solidFill>
              </a:rPr>
              <a:t>“The potential for automated and connected buses, streetcars, and subways has been largely absent in [transit] planning and is not anticipated over the next 10 years.”</a:t>
            </a:r>
            <a:endParaRPr lang="en-US" altLang="ja-JP" sz="3200" i="1">
              <a:solidFill>
                <a:srgbClr val="1F497D"/>
              </a:solidFill>
            </a:endParaRPr>
          </a:p>
          <a:p>
            <a:pPr algn="r" eaLnBrk="1" hangingPunct="1"/>
            <a:endParaRPr lang="en-US" sz="1400" i="1">
              <a:solidFill>
                <a:srgbClr val="00457C"/>
              </a:solidFill>
            </a:endParaRPr>
          </a:p>
          <a:p>
            <a:pPr algn="r" eaLnBrk="1" hangingPunct="1"/>
            <a:r>
              <a:rPr lang="en-US" sz="1400" i="1">
                <a:solidFill>
                  <a:srgbClr val="DEB400"/>
                </a:solidFill>
              </a:rPr>
              <a:t>Automated Vehicles: Implications for the Insurance Industry in Canada, p.45</a:t>
            </a:r>
            <a:endParaRPr lang="en-US" sz="1100" i="1">
              <a:solidFill>
                <a:srgbClr val="DEB400"/>
              </a:solidFill>
            </a:endParaRPr>
          </a:p>
        </p:txBody>
      </p:sp>
      <p:sp>
        <p:nvSpPr>
          <p:cNvPr id="3" name="Title 2"/>
          <p:cNvSpPr>
            <a:spLocks noGrp="1"/>
          </p:cNvSpPr>
          <p:nvPr>
            <p:ph type="title"/>
          </p:nvPr>
        </p:nvSpPr>
        <p:spPr/>
        <p:txBody>
          <a:bodyPr>
            <a:normAutofit/>
          </a:bodyPr>
          <a:lstStyle/>
          <a:p>
            <a:r>
              <a:rPr lang="en-CA" dirty="0">
                <a:latin typeface="Calibri" charset="0"/>
              </a:rPr>
              <a:t>Autonomous </a:t>
            </a:r>
            <a:r>
              <a:rPr lang="en-CA" dirty="0" smtClean="0">
                <a:latin typeface="Calibri" charset="0"/>
              </a:rPr>
              <a:t>Transit</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t>31</a:t>
            </a:fld>
            <a:endParaRPr lang="en-US"/>
          </a:p>
        </p:txBody>
      </p:sp>
    </p:spTree>
    <p:extLst>
      <p:ext uri="{BB962C8B-B14F-4D97-AF65-F5344CB8AC3E}">
        <p14:creationId xmlns:p14="http://schemas.microsoft.com/office/powerpoint/2010/main" val="30775565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Roland Berger 2015-2030 km proj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00" y="906502"/>
            <a:ext cx="80391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3954"/>
            <a:ext cx="8229600" cy="756014"/>
          </a:xfrm>
        </p:spPr>
        <p:txBody>
          <a:bodyPr/>
          <a:lstStyle/>
          <a:p>
            <a:pPr>
              <a:defRPr/>
            </a:pPr>
            <a:r>
              <a:rPr lang="en-US" dirty="0" smtClean="0">
                <a:cs typeface="+mj-cs"/>
              </a:rPr>
              <a:t>Roland-Berger</a:t>
            </a:r>
            <a:endParaRPr lang="en-US" dirty="0">
              <a:cs typeface="+mj-cs"/>
            </a:endParaRPr>
          </a:p>
        </p:txBody>
      </p:sp>
      <p:sp>
        <p:nvSpPr>
          <p:cNvPr id="21" name="TextBox 20"/>
          <p:cNvSpPr txBox="1"/>
          <p:nvPr/>
        </p:nvSpPr>
        <p:spPr>
          <a:xfrm rot="5400000">
            <a:off x="8442325" y="3392488"/>
            <a:ext cx="1260475" cy="215900"/>
          </a:xfrm>
          <a:prstGeom prst="rect">
            <a:avLst/>
          </a:prstGeom>
          <a:noFill/>
        </p:spPr>
        <p:txBody>
          <a:bodyPr wrap="none">
            <a:spAutoFit/>
          </a:bodyPr>
          <a:lstStyle/>
          <a:p>
            <a:pPr>
              <a:defRPr/>
            </a:pPr>
            <a:r>
              <a:rPr lang="en-US" sz="800" dirty="0">
                <a:solidFill>
                  <a:schemeClr val="bg2">
                    <a:lumMod val="60000"/>
                    <a:lumOff val="40000"/>
                  </a:schemeClr>
                </a:solidFill>
              </a:rPr>
              <a:t>© Grush Niles Strategic</a:t>
            </a:r>
          </a:p>
        </p:txBody>
      </p:sp>
      <p:sp>
        <p:nvSpPr>
          <p:cNvPr id="2" name="Slide Number Placeholder 1"/>
          <p:cNvSpPr>
            <a:spLocks noGrp="1"/>
          </p:cNvSpPr>
          <p:nvPr>
            <p:ph type="sldNum" sz="quarter" idx="12"/>
          </p:nvPr>
        </p:nvSpPr>
        <p:spPr/>
        <p:txBody>
          <a:bodyPr/>
          <a:lstStyle/>
          <a:p>
            <a:fld id="{D7919A50-0205-D043-9F50-AE18F617819C}" type="slidenum">
              <a:rPr lang="en-US" smtClean="0"/>
              <a:t>32</a:t>
            </a:fld>
            <a:endParaRPr lang="en-US"/>
          </a:p>
        </p:txBody>
      </p:sp>
    </p:spTree>
    <p:extLst>
      <p:ext uri="{BB962C8B-B14F-4D97-AF65-F5344CB8AC3E}">
        <p14:creationId xmlns:p14="http://schemas.microsoft.com/office/powerpoint/2010/main" val="2768084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Roland Berger 2015-2030 km proj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909638"/>
            <a:ext cx="80391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0" name="Group 15"/>
          <p:cNvGrpSpPr>
            <a:grpSpLocks/>
          </p:cNvGrpSpPr>
          <p:nvPr/>
        </p:nvGrpSpPr>
        <p:grpSpPr bwMode="auto">
          <a:xfrm>
            <a:off x="733425" y="1152681"/>
            <a:ext cx="7745413" cy="2976407"/>
            <a:chOff x="840819" y="1665651"/>
            <a:chExt cx="7746481" cy="2977526"/>
          </a:xfrm>
        </p:grpSpPr>
        <p:sp>
          <p:nvSpPr>
            <p:cNvPr id="43013" name="TextBox 8"/>
            <p:cNvSpPr txBox="1">
              <a:spLocks noChangeArrowheads="1"/>
            </p:cNvSpPr>
            <p:nvPr/>
          </p:nvSpPr>
          <p:spPr bwMode="auto">
            <a:xfrm>
              <a:off x="840819" y="3534781"/>
              <a:ext cx="843439" cy="11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Taxis</a:t>
              </a:r>
            </a:p>
            <a:p>
              <a:pPr algn="ctr" eaLnBrk="1" hangingPunct="1"/>
              <a:r>
                <a:rPr lang="en-US" sz="1800">
                  <a:solidFill>
                    <a:srgbClr val="DEB400"/>
                  </a:solidFill>
                </a:rPr>
                <a:t>die</a:t>
              </a:r>
            </a:p>
            <a:p>
              <a:pPr algn="ctr" eaLnBrk="1" hangingPunct="1"/>
              <a:r>
                <a:rPr lang="en-US" sz="1800">
                  <a:solidFill>
                    <a:srgbClr val="DEB400"/>
                  </a:solidFill>
                </a:rPr>
                <a:t>-0.7</a:t>
              </a:r>
            </a:p>
            <a:p>
              <a:pPr algn="ctr" eaLnBrk="1" hangingPunct="1"/>
              <a:r>
                <a:rPr lang="en-US" sz="1200">
                  <a:solidFill>
                    <a:srgbClr val="DEB400"/>
                  </a:solidFill>
                </a:rPr>
                <a:t>78% drop </a:t>
              </a:r>
            </a:p>
          </p:txBody>
        </p:sp>
        <p:sp>
          <p:nvSpPr>
            <p:cNvPr id="43014" name="TextBox 9"/>
            <p:cNvSpPr txBox="1">
              <a:spLocks noChangeArrowheads="1"/>
            </p:cNvSpPr>
            <p:nvPr/>
          </p:nvSpPr>
          <p:spPr bwMode="auto">
            <a:xfrm>
              <a:off x="1877084" y="3073117"/>
              <a:ext cx="1043893" cy="157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Uber</a:t>
              </a:r>
            </a:p>
            <a:p>
              <a:pPr algn="ctr" eaLnBrk="1" hangingPunct="1"/>
              <a:r>
                <a:rPr lang="en-US" sz="1800">
                  <a:solidFill>
                    <a:srgbClr val="DEB400"/>
                  </a:solidFill>
                </a:rPr>
                <a:t>peaks,</a:t>
              </a:r>
            </a:p>
            <a:p>
              <a:pPr algn="ctr" eaLnBrk="1" hangingPunct="1"/>
              <a:r>
                <a:rPr lang="en-US" sz="1800">
                  <a:solidFill>
                    <a:srgbClr val="DEB400"/>
                  </a:solidFill>
                </a:rPr>
                <a:t>fades</a:t>
              </a:r>
            </a:p>
            <a:p>
              <a:pPr algn="ctr" eaLnBrk="1" hangingPunct="1"/>
              <a:r>
                <a:rPr lang="en-US" sz="1800">
                  <a:solidFill>
                    <a:srgbClr val="DEB400"/>
                  </a:solidFill>
                </a:rPr>
                <a:t>+0.8</a:t>
              </a:r>
            </a:p>
            <a:p>
              <a:pPr algn="ctr" eaLnBrk="1" hangingPunct="1"/>
              <a:r>
                <a:rPr lang="en-US" sz="1200">
                  <a:solidFill>
                    <a:srgbClr val="DEB400"/>
                  </a:solidFill>
                </a:rPr>
                <a:t>4100% peak</a:t>
              </a:r>
            </a:p>
            <a:p>
              <a:pPr algn="ctr" eaLnBrk="1" hangingPunct="1"/>
              <a:r>
                <a:rPr lang="en-US" sz="1200">
                  <a:solidFill>
                    <a:srgbClr val="DEB400"/>
                  </a:solidFill>
                </a:rPr>
                <a:t>82% fall</a:t>
              </a:r>
            </a:p>
          </p:txBody>
        </p:sp>
        <p:sp>
          <p:nvSpPr>
            <p:cNvPr id="43015" name="TextBox 10"/>
            <p:cNvSpPr txBox="1">
              <a:spLocks noChangeArrowheads="1"/>
            </p:cNvSpPr>
            <p:nvPr/>
          </p:nvSpPr>
          <p:spPr bwMode="auto">
            <a:xfrm>
              <a:off x="3627647" y="1665651"/>
              <a:ext cx="710814" cy="9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DEB400"/>
                  </a:solidFill>
                </a:rPr>
                <a:t>Cars</a:t>
              </a:r>
            </a:p>
            <a:p>
              <a:pPr algn="ctr" eaLnBrk="1" hangingPunct="1"/>
              <a:r>
                <a:rPr lang="en-US" sz="1800" dirty="0">
                  <a:solidFill>
                    <a:srgbClr val="DEB400"/>
                  </a:solidFill>
                </a:rPr>
                <a:t>drop</a:t>
              </a:r>
            </a:p>
            <a:p>
              <a:pPr algn="ctr" eaLnBrk="1" hangingPunct="1"/>
              <a:r>
                <a:rPr lang="en-US" sz="1800" dirty="0">
                  <a:solidFill>
                    <a:srgbClr val="DEB400"/>
                  </a:solidFill>
                </a:rPr>
                <a:t>-28.3</a:t>
              </a:r>
            </a:p>
          </p:txBody>
        </p:sp>
        <p:sp>
          <p:nvSpPr>
            <p:cNvPr id="43016" name="TextBox 11"/>
            <p:cNvSpPr txBox="1">
              <a:spLocks noChangeArrowheads="1"/>
            </p:cNvSpPr>
            <p:nvPr/>
          </p:nvSpPr>
          <p:spPr bwMode="auto">
            <a:xfrm>
              <a:off x="4274952" y="2737035"/>
              <a:ext cx="1082766" cy="9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Robotics</a:t>
              </a:r>
            </a:p>
            <a:p>
              <a:pPr algn="ctr" eaLnBrk="1" hangingPunct="1"/>
              <a:r>
                <a:rPr lang="en-US" sz="1800">
                  <a:solidFill>
                    <a:srgbClr val="DEB400"/>
                  </a:solidFill>
                </a:rPr>
                <a:t>rise</a:t>
              </a:r>
            </a:p>
            <a:p>
              <a:pPr algn="ctr" eaLnBrk="1" hangingPunct="1"/>
              <a:r>
                <a:rPr lang="en-US" sz="1800">
                  <a:solidFill>
                    <a:srgbClr val="DEB400"/>
                  </a:solidFill>
                </a:rPr>
                <a:t>+27.3</a:t>
              </a:r>
            </a:p>
          </p:txBody>
        </p:sp>
        <p:sp>
          <p:nvSpPr>
            <p:cNvPr id="43017" name="TextBox 12"/>
            <p:cNvSpPr txBox="1">
              <a:spLocks noChangeArrowheads="1"/>
            </p:cNvSpPr>
            <p:nvPr/>
          </p:nvSpPr>
          <p:spPr bwMode="auto">
            <a:xfrm>
              <a:off x="5315081" y="3442448"/>
              <a:ext cx="1134051" cy="120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Carshare</a:t>
              </a:r>
            </a:p>
            <a:p>
              <a:pPr algn="ctr" eaLnBrk="1" hangingPunct="1"/>
              <a:r>
                <a:rPr lang="en-US" sz="1800">
                  <a:solidFill>
                    <a:srgbClr val="DEB400"/>
                  </a:solidFill>
                </a:rPr>
                <a:t>peaks,</a:t>
              </a:r>
            </a:p>
            <a:p>
              <a:pPr algn="ctr" eaLnBrk="1" hangingPunct="1"/>
              <a:r>
                <a:rPr lang="en-US" sz="1800">
                  <a:solidFill>
                    <a:srgbClr val="DEB400"/>
                  </a:solidFill>
                </a:rPr>
                <a:t>Fades</a:t>
              </a:r>
            </a:p>
            <a:p>
              <a:pPr algn="ctr" eaLnBrk="1" hangingPunct="1"/>
              <a:r>
                <a:rPr lang="en-US" sz="1800">
                  <a:solidFill>
                    <a:srgbClr val="DEB400"/>
                  </a:solidFill>
                </a:rPr>
                <a:t>+0.4</a:t>
              </a:r>
            </a:p>
          </p:txBody>
        </p:sp>
        <p:sp>
          <p:nvSpPr>
            <p:cNvPr id="43018" name="TextBox 13"/>
            <p:cNvSpPr txBox="1">
              <a:spLocks noChangeArrowheads="1"/>
            </p:cNvSpPr>
            <p:nvPr/>
          </p:nvSpPr>
          <p:spPr bwMode="auto">
            <a:xfrm>
              <a:off x="6591740" y="3719447"/>
              <a:ext cx="851930" cy="9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Rental</a:t>
              </a:r>
            </a:p>
            <a:p>
              <a:pPr algn="ctr" eaLnBrk="1" hangingPunct="1"/>
              <a:r>
                <a:rPr lang="en-US" sz="1800">
                  <a:solidFill>
                    <a:srgbClr val="DEB400"/>
                  </a:solidFill>
                </a:rPr>
                <a:t>Fades</a:t>
              </a:r>
            </a:p>
            <a:p>
              <a:pPr algn="ctr" eaLnBrk="1" hangingPunct="1"/>
              <a:r>
                <a:rPr lang="en-US" sz="1800">
                  <a:solidFill>
                    <a:srgbClr val="DEB400"/>
                  </a:solidFill>
                </a:rPr>
                <a:t>-0.3</a:t>
              </a:r>
            </a:p>
          </p:txBody>
        </p:sp>
        <p:sp>
          <p:nvSpPr>
            <p:cNvPr id="43019" name="TextBox 14"/>
            <p:cNvSpPr txBox="1">
              <a:spLocks noChangeArrowheads="1"/>
            </p:cNvSpPr>
            <p:nvPr/>
          </p:nvSpPr>
          <p:spPr bwMode="auto">
            <a:xfrm>
              <a:off x="7705726" y="2737035"/>
              <a:ext cx="881574" cy="9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DEB400"/>
                  </a:solidFill>
                </a:rPr>
                <a:t>Transit</a:t>
              </a:r>
            </a:p>
            <a:p>
              <a:pPr algn="ctr" eaLnBrk="1" hangingPunct="1"/>
              <a:r>
                <a:rPr lang="en-US" sz="1800">
                  <a:solidFill>
                    <a:srgbClr val="DEB400"/>
                  </a:solidFill>
                </a:rPr>
                <a:t>Flat</a:t>
              </a:r>
            </a:p>
            <a:p>
              <a:pPr algn="ctr" eaLnBrk="1" hangingPunct="1"/>
              <a:r>
                <a:rPr lang="en-US" sz="1800">
                  <a:solidFill>
                    <a:srgbClr val="DEB400"/>
                  </a:solidFill>
                </a:rPr>
                <a:t>+1.1</a:t>
              </a:r>
            </a:p>
          </p:txBody>
        </p:sp>
      </p:grpSp>
      <p:sp>
        <p:nvSpPr>
          <p:cNvPr id="5" name="Title 4"/>
          <p:cNvSpPr>
            <a:spLocks noGrp="1"/>
          </p:cNvSpPr>
          <p:nvPr>
            <p:ph type="title"/>
          </p:nvPr>
        </p:nvSpPr>
        <p:spPr>
          <a:xfrm>
            <a:off x="457200" y="157329"/>
            <a:ext cx="8229600" cy="756014"/>
          </a:xfrm>
        </p:spPr>
        <p:txBody>
          <a:bodyPr/>
          <a:lstStyle/>
          <a:p>
            <a:r>
              <a:rPr lang="en-US" dirty="0" smtClean="0"/>
              <a:t>Robo VKT 27% by 2030</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t>33</a:t>
            </a:fld>
            <a:endParaRPr lang="en-US"/>
          </a:p>
        </p:txBody>
      </p:sp>
    </p:spTree>
    <p:extLst>
      <p:ext uri="{BB962C8B-B14F-4D97-AF65-F5344CB8AC3E}">
        <p14:creationId xmlns:p14="http://schemas.microsoft.com/office/powerpoint/2010/main" val="40470087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Roland Berger 2015-2030 km proj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00" y="906502"/>
            <a:ext cx="80391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43954"/>
            <a:ext cx="8229600" cy="756014"/>
          </a:xfrm>
        </p:spPr>
        <p:txBody>
          <a:bodyPr/>
          <a:lstStyle/>
          <a:p>
            <a:pPr>
              <a:defRPr/>
            </a:pPr>
            <a:r>
              <a:rPr lang="en-US" dirty="0"/>
              <a:t>Robo VKT 27% by 2030</a:t>
            </a:r>
            <a:endParaRPr lang="en-US" dirty="0">
              <a:cs typeface="+mj-cs"/>
            </a:endParaRPr>
          </a:p>
        </p:txBody>
      </p:sp>
      <p:sp>
        <p:nvSpPr>
          <p:cNvPr id="6" name="Oval 5"/>
          <p:cNvSpPr>
            <a:spLocks noChangeAspect="1"/>
          </p:cNvSpPr>
          <p:nvPr/>
        </p:nvSpPr>
        <p:spPr>
          <a:xfrm>
            <a:off x="6516161" y="823301"/>
            <a:ext cx="2357437" cy="2357437"/>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dirty="0">
                <a:solidFill>
                  <a:schemeClr val="tx1"/>
                </a:solidFill>
                <a:latin typeface="+mj-lt"/>
              </a:rPr>
              <a:t>By </a:t>
            </a:r>
            <a:r>
              <a:rPr lang="en-US" sz="2400" b="1" dirty="0">
                <a:solidFill>
                  <a:schemeClr val="tx1"/>
                </a:solidFill>
                <a:latin typeface="+mj-lt"/>
              </a:rPr>
              <a:t>2030</a:t>
            </a:r>
          </a:p>
          <a:p>
            <a:pPr algn="ctr">
              <a:defRPr/>
            </a:pPr>
            <a:r>
              <a:rPr lang="en-US" dirty="0">
                <a:solidFill>
                  <a:schemeClr val="tx1"/>
                </a:solidFill>
                <a:latin typeface="+mj-lt"/>
              </a:rPr>
              <a:t>RB projects global increase in VKT by 35%; 23T from 18T.</a:t>
            </a:r>
            <a:endParaRPr lang="en-US" sz="1200" i="1" dirty="0">
              <a:solidFill>
                <a:srgbClr val="214273"/>
              </a:solidFill>
              <a:latin typeface="+mj-lt"/>
              <a:cs typeface="Verdana"/>
            </a:endParaRPr>
          </a:p>
        </p:txBody>
      </p:sp>
      <p:grpSp>
        <p:nvGrpSpPr>
          <p:cNvPr id="7" name="Group 34"/>
          <p:cNvGrpSpPr>
            <a:grpSpLocks/>
          </p:cNvGrpSpPr>
          <p:nvPr/>
        </p:nvGrpSpPr>
        <p:grpSpPr bwMode="auto">
          <a:xfrm>
            <a:off x="3707873" y="1547201"/>
            <a:ext cx="2808289" cy="1128712"/>
            <a:chOff x="3811602" y="1320759"/>
            <a:chExt cx="3049559" cy="1014034"/>
          </a:xfrm>
        </p:grpSpPr>
        <p:sp>
          <p:nvSpPr>
            <p:cNvPr id="8" name="TextBox 17"/>
            <p:cNvSpPr txBox="1">
              <a:spLocks noChangeArrowheads="1"/>
            </p:cNvSpPr>
            <p:nvPr/>
          </p:nvSpPr>
          <p:spPr bwMode="auto">
            <a:xfrm>
              <a:off x="4358958" y="1320759"/>
              <a:ext cx="2064302" cy="88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Hence this </a:t>
              </a:r>
              <a:r>
                <a:rPr lang="en-US" sz="1600" b="1" i="1"/>
                <a:t>relative</a:t>
              </a:r>
              <a:r>
                <a:rPr lang="en-US" sz="1600"/>
                <a:t> </a:t>
              </a:r>
              <a:r>
                <a:rPr lang="en-US" sz="1600" b="1" i="1"/>
                <a:t>drop</a:t>
              </a:r>
              <a:r>
                <a:rPr lang="en-US" sz="1600"/>
                <a:t> hides an</a:t>
              </a:r>
              <a:br>
                <a:rPr lang="en-US" sz="1600"/>
              </a:br>
              <a:r>
                <a:rPr lang="en-US" sz="1600" b="1" i="1"/>
                <a:t>absolute</a:t>
              </a:r>
              <a:r>
                <a:rPr lang="en-US" sz="1600"/>
                <a:t> </a:t>
              </a:r>
              <a:r>
                <a:rPr lang="en-US" sz="1600" b="1" i="1"/>
                <a:t>increase</a:t>
              </a:r>
              <a:r>
                <a:rPr lang="en-US" sz="1600"/>
                <a:t> in car population</a:t>
              </a:r>
            </a:p>
          </p:txBody>
        </p:sp>
        <p:cxnSp>
          <p:nvCxnSpPr>
            <p:cNvPr id="9" name="Curved Connector 8"/>
            <p:cNvCxnSpPr>
              <a:stCxn id="6" idx="2"/>
              <a:endCxn id="8" idx="3"/>
            </p:cNvCxnSpPr>
            <p:nvPr/>
          </p:nvCxnSpPr>
          <p:spPr>
            <a:xfrm rot="10800000" flipV="1">
              <a:off x="6423261" y="1720166"/>
              <a:ext cx="437900" cy="42928"/>
            </a:xfrm>
            <a:prstGeom prst="curvedConnector3">
              <a:avLst>
                <a:gd name="adj1" fmla="val 50000"/>
              </a:avLst>
            </a:prstGeom>
            <a:ln w="38100" cmpd="sng">
              <a:solidFill>
                <a:srgbClr val="DEB4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urved Connector 9"/>
            <p:cNvCxnSpPr>
              <a:stCxn id="8" idx="1"/>
            </p:cNvCxnSpPr>
            <p:nvPr/>
          </p:nvCxnSpPr>
          <p:spPr>
            <a:xfrm rot="10800000" flipV="1">
              <a:off x="3811602" y="1762884"/>
              <a:ext cx="548196" cy="571909"/>
            </a:xfrm>
            <a:prstGeom prst="curvedConnector2">
              <a:avLst/>
            </a:prstGeom>
            <a:ln w="38100" cmpd="sng">
              <a:solidFill>
                <a:srgbClr val="DEB4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1" name="Oval 10"/>
          <p:cNvSpPr>
            <a:spLocks noChangeAspect="1"/>
          </p:cNvSpPr>
          <p:nvPr/>
        </p:nvSpPr>
        <p:spPr>
          <a:xfrm>
            <a:off x="5426605" y="5905477"/>
            <a:ext cx="990600" cy="761999"/>
          </a:xfrm>
          <a:prstGeom prst="ellipse">
            <a:avLst/>
          </a:prstGeom>
          <a:solidFill>
            <a:srgbClr val="DEB400"/>
          </a:solidFill>
          <a:ln>
            <a:noFill/>
          </a:ln>
          <a:effectLst/>
          <a:scene3d>
            <a:camera prst="orthographicFront"/>
            <a:lightRig rig="threePt" dir="t"/>
          </a:scene3d>
          <a:sp3d>
            <a:bevelT w="0" h="0"/>
            <a:bevelB w="38100" h="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dirty="0">
                <a:solidFill>
                  <a:schemeClr val="tx1"/>
                </a:solidFill>
                <a:latin typeface="+mj-lt"/>
              </a:rPr>
              <a:t>~75M vehicles</a:t>
            </a:r>
            <a:endParaRPr lang="en-US" sz="1400" dirty="0">
              <a:solidFill>
                <a:srgbClr val="214273"/>
              </a:solidFill>
              <a:latin typeface="+mj-lt"/>
              <a:cs typeface="Verdana"/>
            </a:endParaRPr>
          </a:p>
        </p:txBody>
      </p:sp>
      <p:sp>
        <p:nvSpPr>
          <p:cNvPr id="12" name="Oval 11"/>
          <p:cNvSpPr>
            <a:spLocks noChangeAspect="1"/>
          </p:cNvSpPr>
          <p:nvPr/>
        </p:nvSpPr>
        <p:spPr>
          <a:xfrm>
            <a:off x="4203103" y="5450839"/>
            <a:ext cx="1474808" cy="1195199"/>
          </a:xfrm>
          <a:prstGeom prst="ellipse">
            <a:avLst/>
          </a:prstGeom>
          <a:solidFill>
            <a:srgbClr val="DEB400"/>
          </a:solidFill>
          <a:ln>
            <a:noFill/>
          </a:ln>
          <a:effectLst/>
          <a:scene3d>
            <a:camera prst="orthographicFront"/>
            <a:lightRig rig="threePt" dir="t"/>
          </a:scene3d>
          <a:sp3d>
            <a:bevelT w="0" h="0"/>
            <a:bevelB w="38100" h="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400" dirty="0">
                <a:solidFill>
                  <a:schemeClr val="tx1"/>
                </a:solidFill>
                <a:latin typeface="+mj-lt"/>
              </a:rPr>
              <a:t>Over 8.5 trillion Robocab VKT by 2030</a:t>
            </a:r>
            <a:endParaRPr lang="en-US" sz="1400" dirty="0">
              <a:solidFill>
                <a:srgbClr val="214273"/>
              </a:solidFill>
              <a:latin typeface="+mj-lt"/>
              <a:cs typeface="Verdana"/>
            </a:endParaRPr>
          </a:p>
        </p:txBody>
      </p:sp>
      <p:sp>
        <p:nvSpPr>
          <p:cNvPr id="2" name="Slide Number Placeholder 1"/>
          <p:cNvSpPr>
            <a:spLocks noGrp="1"/>
          </p:cNvSpPr>
          <p:nvPr>
            <p:ph type="sldNum" sz="quarter" idx="12"/>
          </p:nvPr>
        </p:nvSpPr>
        <p:spPr/>
        <p:txBody>
          <a:bodyPr/>
          <a:lstStyle/>
          <a:p>
            <a:fld id="{D7919A50-0205-D043-9F50-AE18F617819C}" type="slidenum">
              <a:rPr lang="en-US" smtClean="0"/>
              <a:t>34</a:t>
            </a:fld>
            <a:endParaRPr lang="en-US"/>
          </a:p>
        </p:txBody>
      </p:sp>
    </p:spTree>
    <p:extLst>
      <p:ext uri="{BB962C8B-B14F-4D97-AF65-F5344CB8AC3E}">
        <p14:creationId xmlns:p14="http://schemas.microsoft.com/office/powerpoint/2010/main" val="15336368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6575" y="1331418"/>
            <a:ext cx="8293100" cy="4987925"/>
            <a:chOff x="536575" y="1331418"/>
            <a:chExt cx="8293100" cy="4987925"/>
          </a:xfrm>
        </p:grpSpPr>
        <p:sp>
          <p:nvSpPr>
            <p:cNvPr id="4" name="Oval 3"/>
            <p:cNvSpPr>
              <a:spLocks noChangeAspect="1"/>
            </p:cNvSpPr>
            <p:nvPr/>
          </p:nvSpPr>
          <p:spPr>
            <a:xfrm>
              <a:off x="539750" y="1691781"/>
              <a:ext cx="1646238" cy="935037"/>
            </a:xfrm>
            <a:prstGeom prst="ellipse">
              <a:avLst/>
            </a:prstGeom>
            <a:solidFill>
              <a:srgbClr val="DEB4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000" dirty="0">
                <a:solidFill>
                  <a:srgbClr val="000000"/>
                </a:solidFill>
                <a:latin typeface="+mj-lt"/>
              </a:endParaRPr>
            </a:p>
            <a:p>
              <a:pPr algn="ctr">
                <a:defRPr/>
              </a:pPr>
              <a:r>
                <a:rPr lang="en-US" sz="1000" dirty="0">
                  <a:solidFill>
                    <a:srgbClr val="000000"/>
                  </a:solidFill>
                  <a:latin typeface="+mj-lt"/>
                </a:rPr>
                <a:t>Level 1</a:t>
              </a:r>
            </a:p>
            <a:p>
              <a:pPr algn="ctr">
                <a:defRPr/>
              </a:pPr>
              <a:endParaRPr lang="en-US" sz="1000" dirty="0">
                <a:solidFill>
                  <a:srgbClr val="000000"/>
                </a:solidFill>
                <a:latin typeface="+mj-lt"/>
              </a:endParaRPr>
            </a:p>
            <a:p>
              <a:pPr algn="ctr">
                <a:defRPr/>
              </a:pPr>
              <a:r>
                <a:rPr lang="en-US" sz="1400" dirty="0">
                  <a:solidFill>
                    <a:srgbClr val="000000"/>
                  </a:solidFill>
                  <a:latin typeface="+mj-lt"/>
                </a:rPr>
                <a:t>Driver</a:t>
              </a:r>
            </a:p>
            <a:p>
              <a:pPr algn="ctr">
                <a:defRPr/>
              </a:pPr>
              <a:r>
                <a:rPr lang="en-US" sz="1400" dirty="0">
                  <a:solidFill>
                    <a:srgbClr val="000000"/>
                  </a:solidFill>
                  <a:latin typeface="+mj-lt"/>
                </a:rPr>
                <a:t>Assists</a:t>
              </a:r>
            </a:p>
            <a:p>
              <a:pPr algn="ctr">
                <a:defRPr/>
              </a:pPr>
              <a:endParaRPr lang="en-US" sz="1400" dirty="0">
                <a:solidFill>
                  <a:srgbClr val="000000"/>
                </a:solidFill>
                <a:latin typeface="+mj-lt"/>
              </a:endParaRPr>
            </a:p>
          </p:txBody>
        </p:sp>
        <p:sp>
          <p:nvSpPr>
            <p:cNvPr id="5" name="Oval 4"/>
            <p:cNvSpPr>
              <a:spLocks noChangeAspect="1"/>
            </p:cNvSpPr>
            <p:nvPr/>
          </p:nvSpPr>
          <p:spPr>
            <a:xfrm>
              <a:off x="2198688" y="1691781"/>
              <a:ext cx="1646237" cy="935037"/>
            </a:xfrm>
            <a:prstGeom prst="ellipse">
              <a:avLst/>
            </a:prstGeom>
            <a:solidFill>
              <a:srgbClr val="DEB4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000" dirty="0">
                <a:solidFill>
                  <a:srgbClr val="000000"/>
                </a:solidFill>
                <a:latin typeface="+mj-lt"/>
              </a:endParaRPr>
            </a:p>
            <a:p>
              <a:pPr algn="ctr">
                <a:defRPr/>
              </a:pPr>
              <a:r>
                <a:rPr lang="en-US" sz="1000" dirty="0">
                  <a:solidFill>
                    <a:srgbClr val="000000"/>
                  </a:solidFill>
                  <a:latin typeface="+mj-lt"/>
                </a:rPr>
                <a:t>Level 2</a:t>
              </a:r>
            </a:p>
            <a:p>
              <a:pPr algn="ctr">
                <a:defRPr/>
              </a:pPr>
              <a:endParaRPr lang="en-US" sz="1000" dirty="0">
                <a:solidFill>
                  <a:srgbClr val="000000"/>
                </a:solidFill>
                <a:latin typeface="+mj-lt"/>
              </a:endParaRPr>
            </a:p>
            <a:p>
              <a:pPr algn="ctr">
                <a:defRPr/>
              </a:pPr>
              <a:r>
                <a:rPr lang="en-US" sz="1400" dirty="0">
                  <a:solidFill>
                    <a:srgbClr val="000000"/>
                  </a:solidFill>
                  <a:latin typeface="+mj-lt"/>
                </a:rPr>
                <a:t>Partial Automation</a:t>
              </a:r>
            </a:p>
            <a:p>
              <a:pPr algn="ctr">
                <a:defRPr/>
              </a:pPr>
              <a:endParaRPr lang="en-US" sz="1400" dirty="0">
                <a:solidFill>
                  <a:srgbClr val="000000"/>
                </a:solidFill>
                <a:latin typeface="+mj-lt"/>
              </a:endParaRPr>
            </a:p>
          </p:txBody>
        </p:sp>
        <p:sp>
          <p:nvSpPr>
            <p:cNvPr id="6" name="Oval 5"/>
            <p:cNvSpPr>
              <a:spLocks noChangeAspect="1"/>
            </p:cNvSpPr>
            <p:nvPr/>
          </p:nvSpPr>
          <p:spPr>
            <a:xfrm>
              <a:off x="3857625" y="1691781"/>
              <a:ext cx="1644650" cy="935037"/>
            </a:xfrm>
            <a:prstGeom prst="ellipse">
              <a:avLst/>
            </a:prstGeom>
            <a:solidFill>
              <a:srgbClr val="DEB4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000" dirty="0">
                <a:solidFill>
                  <a:srgbClr val="000000"/>
                </a:solidFill>
                <a:latin typeface="+mj-lt"/>
              </a:endParaRPr>
            </a:p>
            <a:p>
              <a:pPr algn="ctr">
                <a:defRPr/>
              </a:pPr>
              <a:r>
                <a:rPr lang="en-US" sz="1000" dirty="0">
                  <a:solidFill>
                    <a:srgbClr val="000000"/>
                  </a:solidFill>
                  <a:latin typeface="+mj-lt"/>
                </a:rPr>
                <a:t>Level 3</a:t>
              </a:r>
            </a:p>
            <a:p>
              <a:pPr algn="ctr">
                <a:defRPr/>
              </a:pPr>
              <a:endParaRPr lang="en-US" sz="1000" dirty="0">
                <a:solidFill>
                  <a:srgbClr val="000000"/>
                </a:solidFill>
                <a:latin typeface="+mj-lt"/>
              </a:endParaRPr>
            </a:p>
            <a:p>
              <a:pPr algn="ctr">
                <a:defRPr/>
              </a:pPr>
              <a:r>
                <a:rPr lang="en-US" sz="1400" dirty="0">
                  <a:solidFill>
                    <a:srgbClr val="000000"/>
                  </a:solidFill>
                  <a:latin typeface="+mj-lt"/>
                </a:rPr>
                <a:t>Conditional Automation</a:t>
              </a:r>
            </a:p>
            <a:p>
              <a:pPr algn="ctr">
                <a:defRPr/>
              </a:pPr>
              <a:endParaRPr lang="en-US" sz="1400" dirty="0">
                <a:solidFill>
                  <a:srgbClr val="000000"/>
                </a:solidFill>
                <a:latin typeface="+mj-lt"/>
              </a:endParaRPr>
            </a:p>
          </p:txBody>
        </p:sp>
        <p:sp>
          <p:nvSpPr>
            <p:cNvPr id="7" name="Oval 6"/>
            <p:cNvSpPr>
              <a:spLocks noChangeAspect="1"/>
            </p:cNvSpPr>
            <p:nvPr/>
          </p:nvSpPr>
          <p:spPr>
            <a:xfrm>
              <a:off x="5516563" y="1691781"/>
              <a:ext cx="1644650" cy="935037"/>
            </a:xfrm>
            <a:prstGeom prst="ellipse">
              <a:avLst/>
            </a:prstGeom>
            <a:solidFill>
              <a:srgbClr val="DEB4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000" dirty="0">
                <a:solidFill>
                  <a:srgbClr val="000000"/>
                </a:solidFill>
                <a:latin typeface="+mj-lt"/>
              </a:endParaRPr>
            </a:p>
            <a:p>
              <a:pPr algn="ctr">
                <a:defRPr/>
              </a:pPr>
              <a:r>
                <a:rPr lang="en-US" sz="1000" dirty="0">
                  <a:solidFill>
                    <a:srgbClr val="000000"/>
                  </a:solidFill>
                  <a:latin typeface="+mj-lt"/>
                </a:rPr>
                <a:t>Level 4</a:t>
              </a:r>
            </a:p>
            <a:p>
              <a:pPr algn="ctr">
                <a:defRPr/>
              </a:pPr>
              <a:endParaRPr lang="en-US" sz="1000" dirty="0">
                <a:solidFill>
                  <a:srgbClr val="000000"/>
                </a:solidFill>
                <a:latin typeface="+mj-lt"/>
              </a:endParaRPr>
            </a:p>
            <a:p>
              <a:pPr algn="ctr">
                <a:defRPr/>
              </a:pPr>
              <a:r>
                <a:rPr lang="en-US" sz="1400" dirty="0">
                  <a:solidFill>
                    <a:srgbClr val="000000"/>
                  </a:solidFill>
                  <a:latin typeface="+mj-lt"/>
                </a:rPr>
                <a:t>High Automation</a:t>
              </a:r>
            </a:p>
            <a:p>
              <a:pPr algn="ctr">
                <a:defRPr/>
              </a:pPr>
              <a:endParaRPr lang="en-US" sz="1400" dirty="0">
                <a:solidFill>
                  <a:srgbClr val="000000"/>
                </a:solidFill>
                <a:latin typeface="+mj-lt"/>
              </a:endParaRPr>
            </a:p>
          </p:txBody>
        </p:sp>
        <p:sp>
          <p:nvSpPr>
            <p:cNvPr id="8" name="Oval 7"/>
            <p:cNvSpPr>
              <a:spLocks noChangeAspect="1"/>
            </p:cNvSpPr>
            <p:nvPr/>
          </p:nvSpPr>
          <p:spPr>
            <a:xfrm>
              <a:off x="7173913" y="1691781"/>
              <a:ext cx="1646237" cy="935037"/>
            </a:xfrm>
            <a:prstGeom prst="ellipse">
              <a:avLst/>
            </a:prstGeom>
            <a:solidFill>
              <a:srgbClr val="DEB4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000" dirty="0">
                <a:solidFill>
                  <a:srgbClr val="000000"/>
                </a:solidFill>
                <a:latin typeface="+mj-lt"/>
              </a:endParaRPr>
            </a:p>
            <a:p>
              <a:pPr algn="ctr">
                <a:defRPr/>
              </a:pPr>
              <a:r>
                <a:rPr lang="en-US" sz="1000" dirty="0">
                  <a:solidFill>
                    <a:srgbClr val="000000"/>
                  </a:solidFill>
                  <a:latin typeface="+mj-lt"/>
                </a:rPr>
                <a:t>Level 5</a:t>
              </a:r>
            </a:p>
            <a:p>
              <a:pPr algn="ctr">
                <a:defRPr/>
              </a:pPr>
              <a:endParaRPr lang="en-US" sz="1000" dirty="0">
                <a:solidFill>
                  <a:srgbClr val="000000"/>
                </a:solidFill>
                <a:latin typeface="+mj-lt"/>
              </a:endParaRPr>
            </a:p>
            <a:p>
              <a:pPr algn="ctr">
                <a:defRPr/>
              </a:pPr>
              <a:r>
                <a:rPr lang="en-US" sz="1400" dirty="0">
                  <a:solidFill>
                    <a:srgbClr val="000000"/>
                  </a:solidFill>
                  <a:latin typeface="+mj-lt"/>
                </a:rPr>
                <a:t>Full Automation</a:t>
              </a:r>
            </a:p>
            <a:p>
              <a:pPr algn="ctr">
                <a:defRPr/>
              </a:pPr>
              <a:endParaRPr lang="en-US" sz="1400" dirty="0">
                <a:solidFill>
                  <a:srgbClr val="000000"/>
                </a:solidFill>
                <a:latin typeface="+mj-lt"/>
              </a:endParaRPr>
            </a:p>
          </p:txBody>
        </p:sp>
        <p:sp>
          <p:nvSpPr>
            <p:cNvPr id="10" name="Oval 9"/>
            <p:cNvSpPr>
              <a:spLocks noChangeAspect="1"/>
            </p:cNvSpPr>
            <p:nvPr/>
          </p:nvSpPr>
          <p:spPr>
            <a:xfrm>
              <a:off x="536575" y="3223718"/>
              <a:ext cx="1646238" cy="1368425"/>
            </a:xfrm>
            <a:prstGeom prst="ellipse">
              <a:avLst/>
            </a:prstGeom>
            <a:solidFill>
              <a:srgbClr val="5FAED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Leap 1</a:t>
              </a:r>
            </a:p>
            <a:p>
              <a:pPr algn="ctr">
                <a:defRPr/>
              </a:pPr>
              <a:endParaRPr lang="en-US" sz="1100" dirty="0">
                <a:solidFill>
                  <a:srgbClr val="000000"/>
                </a:solidFill>
                <a:latin typeface="+mj-lt"/>
              </a:endParaRPr>
            </a:p>
            <a:p>
              <a:pPr algn="ctr">
                <a:defRPr/>
              </a:pPr>
              <a:r>
                <a:rPr lang="en-US" dirty="0">
                  <a:solidFill>
                    <a:srgbClr val="000000"/>
                  </a:solidFill>
                  <a:latin typeface="+mj-lt"/>
                </a:rPr>
                <a:t>Fixed Loop</a:t>
              </a:r>
            </a:p>
            <a:p>
              <a:pPr algn="ctr">
                <a:defRPr/>
              </a:pPr>
              <a:r>
                <a:rPr lang="en-US" sz="1200" dirty="0">
                  <a:solidFill>
                    <a:srgbClr val="000000"/>
                  </a:solidFill>
                  <a:latin typeface="+mj-lt"/>
                </a:rPr>
                <a:t>Shuttle: parking, shopping, tourist</a:t>
              </a:r>
            </a:p>
            <a:p>
              <a:pPr algn="ctr">
                <a:defRPr/>
              </a:pPr>
              <a:endParaRPr lang="en-US" sz="1200" dirty="0">
                <a:solidFill>
                  <a:srgbClr val="000000"/>
                </a:solidFill>
                <a:latin typeface="+mj-lt"/>
              </a:endParaRPr>
            </a:p>
          </p:txBody>
        </p:sp>
        <p:sp>
          <p:nvSpPr>
            <p:cNvPr id="12" name="Oval 11"/>
            <p:cNvSpPr>
              <a:spLocks noChangeAspect="1"/>
            </p:cNvSpPr>
            <p:nvPr/>
          </p:nvSpPr>
          <p:spPr>
            <a:xfrm>
              <a:off x="2195513" y="3223718"/>
              <a:ext cx="1646237" cy="1368425"/>
            </a:xfrm>
            <a:prstGeom prst="ellipse">
              <a:avLst/>
            </a:prstGeom>
            <a:solidFill>
              <a:srgbClr val="5FAED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Leap 2</a:t>
              </a:r>
            </a:p>
            <a:p>
              <a:pPr algn="ctr">
                <a:defRPr/>
              </a:pPr>
              <a:endParaRPr lang="en-US" sz="1100" dirty="0">
                <a:solidFill>
                  <a:srgbClr val="000000"/>
                </a:solidFill>
                <a:latin typeface="+mj-lt"/>
              </a:endParaRPr>
            </a:p>
            <a:p>
              <a:pPr algn="ctr">
                <a:defRPr/>
              </a:pPr>
              <a:r>
                <a:rPr lang="en-US" dirty="0">
                  <a:solidFill>
                    <a:srgbClr val="000000"/>
                  </a:solidFill>
                  <a:latin typeface="+mj-lt"/>
                </a:rPr>
                <a:t>Small Area</a:t>
              </a:r>
            </a:p>
            <a:p>
              <a:pPr algn="ctr">
                <a:defRPr/>
              </a:pPr>
              <a:r>
                <a:rPr lang="en-US" sz="1200" dirty="0">
                  <a:solidFill>
                    <a:srgbClr val="000000"/>
                  </a:solidFill>
                  <a:latin typeface="+mj-lt"/>
                </a:rPr>
                <a:t>Campus; First/Last Mile</a:t>
              </a:r>
            </a:p>
            <a:p>
              <a:pPr algn="ctr">
                <a:defRPr/>
              </a:pPr>
              <a:endParaRPr lang="en-US" sz="1200" dirty="0">
                <a:solidFill>
                  <a:srgbClr val="000000"/>
                </a:solidFill>
                <a:latin typeface="+mj-lt"/>
              </a:endParaRPr>
            </a:p>
          </p:txBody>
        </p:sp>
        <p:sp>
          <p:nvSpPr>
            <p:cNvPr id="13" name="Oval 12"/>
            <p:cNvSpPr>
              <a:spLocks noChangeAspect="1"/>
            </p:cNvSpPr>
            <p:nvPr/>
          </p:nvSpPr>
          <p:spPr>
            <a:xfrm>
              <a:off x="3854450" y="3223718"/>
              <a:ext cx="1646238" cy="1368425"/>
            </a:xfrm>
            <a:prstGeom prst="ellipse">
              <a:avLst/>
            </a:prstGeom>
            <a:solidFill>
              <a:srgbClr val="5FAED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Leap 3</a:t>
              </a:r>
            </a:p>
            <a:p>
              <a:pPr algn="ctr">
                <a:defRPr/>
              </a:pPr>
              <a:endParaRPr lang="en-US" sz="1100" dirty="0">
                <a:solidFill>
                  <a:srgbClr val="000000"/>
                </a:solidFill>
                <a:latin typeface="+mj-lt"/>
              </a:endParaRPr>
            </a:p>
            <a:p>
              <a:pPr algn="ctr">
                <a:defRPr/>
              </a:pPr>
              <a:r>
                <a:rPr lang="en-US" dirty="0">
                  <a:solidFill>
                    <a:srgbClr val="000000"/>
                  </a:solidFill>
                  <a:latin typeface="+mj-lt"/>
                </a:rPr>
                <a:t>Large Area</a:t>
              </a:r>
            </a:p>
            <a:p>
              <a:pPr algn="ctr">
                <a:defRPr/>
              </a:pPr>
              <a:r>
                <a:rPr lang="en-US" sz="1200" dirty="0">
                  <a:solidFill>
                    <a:srgbClr val="000000"/>
                  </a:solidFill>
                  <a:latin typeface="+mj-lt"/>
                </a:rPr>
                <a:t>CBD; borough, island</a:t>
              </a:r>
            </a:p>
            <a:p>
              <a:pPr algn="ctr">
                <a:defRPr/>
              </a:pPr>
              <a:endParaRPr lang="en-US" sz="1200" dirty="0">
                <a:solidFill>
                  <a:srgbClr val="000000"/>
                </a:solidFill>
                <a:latin typeface="+mj-lt"/>
              </a:endParaRPr>
            </a:p>
          </p:txBody>
        </p:sp>
        <p:sp>
          <p:nvSpPr>
            <p:cNvPr id="14" name="Oval 13"/>
            <p:cNvSpPr>
              <a:spLocks noChangeAspect="1"/>
            </p:cNvSpPr>
            <p:nvPr/>
          </p:nvSpPr>
          <p:spPr>
            <a:xfrm>
              <a:off x="5513388" y="3223718"/>
              <a:ext cx="1646237" cy="1368425"/>
            </a:xfrm>
            <a:prstGeom prst="ellipse">
              <a:avLst/>
            </a:prstGeom>
            <a:solidFill>
              <a:srgbClr val="5FAED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Leap 4</a:t>
              </a:r>
            </a:p>
            <a:p>
              <a:pPr algn="ctr">
                <a:defRPr/>
              </a:pPr>
              <a:endParaRPr lang="en-US" sz="1100" dirty="0">
                <a:solidFill>
                  <a:srgbClr val="000000"/>
                </a:solidFill>
                <a:latin typeface="+mj-lt"/>
              </a:endParaRPr>
            </a:p>
            <a:p>
              <a:pPr algn="ctr">
                <a:defRPr/>
              </a:pPr>
              <a:r>
                <a:rPr lang="en-US" dirty="0">
                  <a:solidFill>
                    <a:srgbClr val="000000"/>
                  </a:solidFill>
                  <a:latin typeface="+mj-lt"/>
                </a:rPr>
                <a:t>City</a:t>
              </a:r>
            </a:p>
            <a:p>
              <a:pPr algn="ctr">
                <a:defRPr/>
              </a:pPr>
              <a:endParaRPr lang="en-US" dirty="0">
                <a:solidFill>
                  <a:srgbClr val="000000"/>
                </a:solidFill>
                <a:latin typeface="+mj-lt"/>
              </a:endParaRPr>
            </a:p>
            <a:p>
              <a:pPr algn="ctr">
                <a:defRPr/>
              </a:pPr>
              <a:endParaRPr lang="en-US" dirty="0">
                <a:solidFill>
                  <a:srgbClr val="000000"/>
                </a:solidFill>
                <a:latin typeface="+mj-lt"/>
              </a:endParaRPr>
            </a:p>
          </p:txBody>
        </p:sp>
        <p:sp>
          <p:nvSpPr>
            <p:cNvPr id="15" name="Oval 14"/>
            <p:cNvSpPr>
              <a:spLocks noChangeAspect="1"/>
            </p:cNvSpPr>
            <p:nvPr/>
          </p:nvSpPr>
          <p:spPr>
            <a:xfrm>
              <a:off x="7172325" y="3223718"/>
              <a:ext cx="1646238" cy="1368425"/>
            </a:xfrm>
            <a:prstGeom prst="ellipse">
              <a:avLst/>
            </a:prstGeom>
            <a:solidFill>
              <a:srgbClr val="5FAED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Leap 5</a:t>
              </a:r>
            </a:p>
            <a:p>
              <a:pPr algn="ctr">
                <a:defRPr/>
              </a:pPr>
              <a:endParaRPr lang="en-US" sz="1100" dirty="0">
                <a:solidFill>
                  <a:srgbClr val="000000"/>
                </a:solidFill>
                <a:latin typeface="+mj-lt"/>
              </a:endParaRPr>
            </a:p>
            <a:p>
              <a:pPr algn="ctr">
                <a:defRPr/>
              </a:pPr>
              <a:r>
                <a:rPr lang="en-US" dirty="0">
                  <a:solidFill>
                    <a:srgbClr val="000000"/>
                  </a:solidFill>
                  <a:latin typeface="+mj-lt"/>
                </a:rPr>
                <a:t>Mega-region</a:t>
              </a:r>
            </a:p>
            <a:p>
              <a:pPr algn="ctr">
                <a:defRPr/>
              </a:pPr>
              <a:endParaRPr lang="en-US" dirty="0">
                <a:solidFill>
                  <a:srgbClr val="000000"/>
                </a:solidFill>
                <a:latin typeface="+mj-lt"/>
              </a:endParaRPr>
            </a:p>
          </p:txBody>
        </p:sp>
        <p:sp>
          <p:nvSpPr>
            <p:cNvPr id="16" name="Oval 15"/>
            <p:cNvSpPr>
              <a:spLocks noChangeAspect="1"/>
            </p:cNvSpPr>
            <p:nvPr/>
          </p:nvSpPr>
          <p:spPr>
            <a:xfrm>
              <a:off x="536575" y="4314331"/>
              <a:ext cx="1646238"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[2km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Driverless; short trips; repetitive</a:t>
              </a:r>
            </a:p>
            <a:p>
              <a:pPr algn="ctr">
                <a:defRPr/>
              </a:pPr>
              <a:endParaRPr lang="en-US" sz="1200" dirty="0">
                <a:solidFill>
                  <a:schemeClr val="bg1"/>
                </a:solidFill>
                <a:latin typeface="+mj-lt"/>
              </a:endParaRPr>
            </a:p>
            <a:p>
              <a:pPr algn="ctr">
                <a:defRPr/>
              </a:pPr>
              <a:endParaRPr lang="en-US" sz="1200" dirty="0">
                <a:solidFill>
                  <a:schemeClr val="bg1"/>
                </a:solidFill>
                <a:latin typeface="+mj-lt"/>
              </a:endParaRPr>
            </a:p>
            <a:p>
              <a:pPr algn="ctr">
                <a:defRPr/>
              </a:pPr>
              <a:endParaRPr lang="en-US" dirty="0">
                <a:solidFill>
                  <a:schemeClr val="bg1"/>
                </a:solidFill>
                <a:latin typeface="+mj-lt"/>
              </a:endParaRPr>
            </a:p>
          </p:txBody>
        </p:sp>
        <p:sp>
          <p:nvSpPr>
            <p:cNvPr id="17" name="Oval 16"/>
            <p:cNvSpPr>
              <a:spLocks noChangeAspect="1"/>
            </p:cNvSpPr>
            <p:nvPr/>
          </p:nvSpPr>
          <p:spPr>
            <a:xfrm>
              <a:off x="2193925" y="4314331"/>
              <a:ext cx="1646238"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[5km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Self-optimizing; flexible; constrained areas</a:t>
              </a:r>
            </a:p>
            <a:p>
              <a:pPr algn="ctr">
                <a:defRPr/>
              </a:pPr>
              <a:endParaRPr lang="en-US" sz="1200" dirty="0">
                <a:solidFill>
                  <a:schemeClr val="bg1"/>
                </a:solidFill>
                <a:latin typeface="+mj-lt"/>
              </a:endParaRPr>
            </a:p>
          </p:txBody>
        </p:sp>
        <p:sp>
          <p:nvSpPr>
            <p:cNvPr id="48143" name="TextBox 1"/>
            <p:cNvSpPr txBox="1">
              <a:spLocks noChangeArrowheads="1"/>
            </p:cNvSpPr>
            <p:nvPr/>
          </p:nvSpPr>
          <p:spPr bwMode="auto">
            <a:xfrm>
              <a:off x="539750" y="1331418"/>
              <a:ext cx="828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t>Feature Creep </a:t>
              </a:r>
              <a:r>
                <a:rPr lang="en-US" sz="1400" dirty="0"/>
                <a:t>(SAE Levels): Add-by-feature—consumer-by-consumer—high ownership—low density</a:t>
              </a:r>
            </a:p>
          </p:txBody>
        </p:sp>
        <p:sp>
          <p:nvSpPr>
            <p:cNvPr id="48144" name="TextBox 20"/>
            <p:cNvSpPr txBox="1">
              <a:spLocks noChangeArrowheads="1"/>
            </p:cNvSpPr>
            <p:nvPr/>
          </p:nvSpPr>
          <p:spPr bwMode="auto">
            <a:xfrm>
              <a:off x="611188" y="2844306"/>
              <a:ext cx="7815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Transit Leap: </a:t>
              </a:r>
              <a:r>
                <a:rPr lang="en-US" sz="1400"/>
                <a:t> Add-by-spatial-aggregations—transit—sharing—low ownership—high density</a:t>
              </a:r>
            </a:p>
          </p:txBody>
        </p:sp>
        <p:sp>
          <p:nvSpPr>
            <p:cNvPr id="22" name="Oval 21"/>
            <p:cNvSpPr>
              <a:spLocks noChangeAspect="1"/>
            </p:cNvSpPr>
            <p:nvPr/>
          </p:nvSpPr>
          <p:spPr>
            <a:xfrm>
              <a:off x="3851275" y="4314331"/>
              <a:ext cx="1644650"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[50km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Rich-connect with rail; strong tailoring; stop at most addresses</a:t>
              </a:r>
            </a:p>
            <a:p>
              <a:pPr algn="ctr">
                <a:defRPr/>
              </a:pPr>
              <a:endParaRPr lang="en-US" sz="1200" dirty="0">
                <a:solidFill>
                  <a:schemeClr val="bg1"/>
                </a:solidFill>
                <a:latin typeface="+mj-lt"/>
              </a:endParaRPr>
            </a:p>
          </p:txBody>
        </p:sp>
        <p:sp>
          <p:nvSpPr>
            <p:cNvPr id="23" name="Oval 22"/>
            <p:cNvSpPr>
              <a:spLocks noChangeAspect="1"/>
            </p:cNvSpPr>
            <p:nvPr/>
          </p:nvSpPr>
          <p:spPr>
            <a:xfrm>
              <a:off x="5507038" y="4314331"/>
              <a:ext cx="1646237"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[500km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Any address; any trip in single vehicle; high tailoring; high transport equity</a:t>
              </a:r>
            </a:p>
            <a:p>
              <a:pPr algn="ctr">
                <a:defRPr/>
              </a:pPr>
              <a:endParaRPr lang="en-US" sz="1200" dirty="0">
                <a:solidFill>
                  <a:schemeClr val="bg1"/>
                </a:solidFill>
                <a:latin typeface="+mj-lt"/>
              </a:endParaRPr>
            </a:p>
          </p:txBody>
        </p:sp>
        <p:sp>
          <p:nvSpPr>
            <p:cNvPr id="24" name="Oval 23"/>
            <p:cNvSpPr>
              <a:spLocks noChangeAspect="1"/>
            </p:cNvSpPr>
            <p:nvPr/>
          </p:nvSpPr>
          <p:spPr>
            <a:xfrm>
              <a:off x="7164388" y="4314331"/>
              <a:ext cx="1646237"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[5,000km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Any time;</a:t>
              </a:r>
              <a:br>
                <a:rPr lang="en-US" sz="1200" dirty="0">
                  <a:solidFill>
                    <a:schemeClr val="bg1"/>
                  </a:solidFill>
                  <a:latin typeface="+mj-lt"/>
                </a:rPr>
              </a:br>
              <a:r>
                <a:rPr lang="en-US" sz="1200" dirty="0">
                  <a:solidFill>
                    <a:schemeClr val="bg1"/>
                  </a:solidFill>
                  <a:latin typeface="+mj-lt"/>
                </a:rPr>
                <a:t>any where,</a:t>
              </a:r>
              <a:br>
                <a:rPr lang="en-US" sz="1200" dirty="0">
                  <a:solidFill>
                    <a:schemeClr val="bg1"/>
                  </a:solidFill>
                  <a:latin typeface="+mj-lt"/>
                </a:rPr>
              </a:br>
              <a:r>
                <a:rPr lang="en-US" sz="1200" dirty="0">
                  <a:solidFill>
                    <a:schemeClr val="bg1"/>
                  </a:solidFill>
                  <a:latin typeface="+mj-lt"/>
                </a:rPr>
                <a:t>any distance</a:t>
              </a:r>
            </a:p>
            <a:p>
              <a:pPr algn="ctr">
                <a:defRPr/>
              </a:pPr>
              <a:endParaRPr lang="en-US" sz="1200" dirty="0">
                <a:solidFill>
                  <a:schemeClr val="bg1"/>
                </a:solidFill>
                <a:latin typeface="+mj-lt"/>
              </a:endParaRPr>
            </a:p>
            <a:p>
              <a:pPr algn="ctr">
                <a:defRPr/>
              </a:pPr>
              <a:endParaRPr lang="en-US" sz="800" dirty="0">
                <a:solidFill>
                  <a:schemeClr val="bg1"/>
                </a:solidFill>
                <a:latin typeface="+mj-lt"/>
              </a:endParaRPr>
            </a:p>
            <a:p>
              <a:pPr algn="ctr">
                <a:defRPr/>
              </a:pPr>
              <a:endParaRPr lang="en-US" sz="1200" dirty="0">
                <a:solidFill>
                  <a:schemeClr val="bg1"/>
                </a:solidFill>
                <a:latin typeface="+mj-lt"/>
              </a:endParaRPr>
            </a:p>
          </p:txBody>
        </p:sp>
        <p:sp>
          <p:nvSpPr>
            <p:cNvPr id="25" name="Oval 24"/>
            <p:cNvSpPr>
              <a:spLocks noChangeAspect="1"/>
            </p:cNvSpPr>
            <p:nvPr/>
          </p:nvSpPr>
          <p:spPr>
            <a:xfrm>
              <a:off x="2195513" y="4314331"/>
              <a:ext cx="1646237" cy="1644650"/>
            </a:xfrm>
            <a:prstGeom prst="ellipse">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bg1"/>
                  </a:solidFill>
                  <a:latin typeface="+mj-lt"/>
                </a:rPr>
                <a:t>[5km</a:t>
              </a:r>
              <a:r>
                <a:rPr lang="en-US" sz="1100" baseline="30000" dirty="0">
                  <a:solidFill>
                    <a:schemeClr val="bg1"/>
                  </a:solidFill>
                  <a:latin typeface="+mj-lt"/>
                </a:rPr>
                <a:t>2</a:t>
              </a:r>
              <a:r>
                <a:rPr lang="en-US" sz="1100" dirty="0">
                  <a:solidFill>
                    <a:schemeClr val="bg1"/>
                  </a:solidFill>
                  <a:latin typeface="+mj-lt"/>
                </a:rPr>
                <a:t>]</a:t>
              </a:r>
            </a:p>
            <a:p>
              <a:pPr algn="ctr">
                <a:defRPr/>
              </a:pPr>
              <a:endParaRPr lang="en-US" sz="1100" dirty="0">
                <a:solidFill>
                  <a:schemeClr val="bg1"/>
                </a:solidFill>
                <a:latin typeface="+mj-lt"/>
              </a:endParaRPr>
            </a:p>
            <a:p>
              <a:pPr algn="ctr">
                <a:defRPr/>
              </a:pPr>
              <a:r>
                <a:rPr lang="en-US" sz="1200" dirty="0">
                  <a:solidFill>
                    <a:schemeClr val="bg1"/>
                  </a:solidFill>
                  <a:latin typeface="+mj-lt"/>
                </a:rPr>
                <a:t>Self-optimizing; flexible; constrained area</a:t>
              </a:r>
            </a:p>
            <a:p>
              <a:pPr algn="ctr">
                <a:defRPr/>
              </a:pPr>
              <a:endParaRPr lang="en-US" sz="1200" dirty="0">
                <a:solidFill>
                  <a:schemeClr val="bg1"/>
                </a:solidFill>
                <a:latin typeface="+mj-lt"/>
              </a:endParaRPr>
            </a:p>
            <a:p>
              <a:pPr algn="ctr">
                <a:defRPr/>
              </a:pPr>
              <a:endParaRPr lang="en-US" sz="1200" dirty="0">
                <a:solidFill>
                  <a:schemeClr val="bg1"/>
                </a:solidFill>
                <a:latin typeface="+mj-lt"/>
              </a:endParaRPr>
            </a:p>
          </p:txBody>
        </p:sp>
        <p:sp>
          <p:nvSpPr>
            <p:cNvPr id="48149" name="TextBox 25"/>
            <p:cNvSpPr txBox="1">
              <a:spLocks noChangeArrowheads="1"/>
            </p:cNvSpPr>
            <p:nvPr/>
          </p:nvSpPr>
          <p:spPr bwMode="auto">
            <a:xfrm>
              <a:off x="7596188" y="5527181"/>
              <a:ext cx="841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©GrushNiles</a:t>
              </a:r>
            </a:p>
          </p:txBody>
        </p:sp>
        <p:sp>
          <p:nvSpPr>
            <p:cNvPr id="27" name="Left-Right Arrow 26"/>
            <p:cNvSpPr/>
            <p:nvPr/>
          </p:nvSpPr>
          <p:spPr>
            <a:xfrm>
              <a:off x="1187450" y="5527181"/>
              <a:ext cx="1944688" cy="431800"/>
            </a:xfrm>
            <a:prstGeom prst="leftRightArrow">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No effect on current transit</a:t>
              </a:r>
            </a:p>
          </p:txBody>
        </p:sp>
        <p:sp>
          <p:nvSpPr>
            <p:cNvPr id="28" name="Left-Right Arrow 27"/>
            <p:cNvSpPr/>
            <p:nvPr/>
          </p:nvSpPr>
          <p:spPr>
            <a:xfrm>
              <a:off x="1187450" y="5887543"/>
              <a:ext cx="6985000" cy="431800"/>
            </a:xfrm>
            <a:prstGeom prst="leftRightArrow">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rgbClr val="000000"/>
                  </a:solidFill>
                  <a:latin typeface="+mj-lt"/>
                </a:rPr>
                <a:t>All Level 5 vehicles (No driver, some stewards, secure operations, constrained applications)</a:t>
              </a:r>
            </a:p>
          </p:txBody>
        </p:sp>
        <p:sp>
          <p:nvSpPr>
            <p:cNvPr id="48152" name="TextBox 28"/>
            <p:cNvSpPr txBox="1">
              <a:spLocks noChangeArrowheads="1"/>
            </p:cNvSpPr>
            <p:nvPr/>
          </p:nvSpPr>
          <p:spPr bwMode="auto">
            <a:xfrm rot="-5400000">
              <a:off x="446881" y="4972350"/>
              <a:ext cx="415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Now</a:t>
              </a:r>
            </a:p>
          </p:txBody>
        </p:sp>
        <p:sp>
          <p:nvSpPr>
            <p:cNvPr id="48153" name="TextBox 29"/>
            <p:cNvSpPr txBox="1">
              <a:spLocks noChangeArrowheads="1"/>
            </p:cNvSpPr>
            <p:nvPr/>
          </p:nvSpPr>
          <p:spPr bwMode="auto">
            <a:xfrm rot="-5400000">
              <a:off x="2090738" y="4984256"/>
              <a:ext cx="441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2020</a:t>
              </a:r>
            </a:p>
          </p:txBody>
        </p:sp>
        <p:sp>
          <p:nvSpPr>
            <p:cNvPr id="48154" name="TextBox 30"/>
            <p:cNvSpPr txBox="1">
              <a:spLocks noChangeArrowheads="1"/>
            </p:cNvSpPr>
            <p:nvPr/>
          </p:nvSpPr>
          <p:spPr bwMode="auto">
            <a:xfrm rot="-5400000">
              <a:off x="3746500" y="4984256"/>
              <a:ext cx="441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2030</a:t>
              </a:r>
            </a:p>
          </p:txBody>
        </p:sp>
        <p:sp>
          <p:nvSpPr>
            <p:cNvPr id="48155" name="TextBox 31"/>
            <p:cNvSpPr txBox="1">
              <a:spLocks noChangeArrowheads="1"/>
            </p:cNvSpPr>
            <p:nvPr/>
          </p:nvSpPr>
          <p:spPr bwMode="auto">
            <a:xfrm rot="-5400000">
              <a:off x="5403056" y="4985050"/>
              <a:ext cx="441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2040</a:t>
              </a:r>
            </a:p>
          </p:txBody>
        </p:sp>
        <p:sp>
          <p:nvSpPr>
            <p:cNvPr id="48156" name="TextBox 32"/>
            <p:cNvSpPr txBox="1">
              <a:spLocks noChangeArrowheads="1"/>
            </p:cNvSpPr>
            <p:nvPr/>
          </p:nvSpPr>
          <p:spPr bwMode="auto">
            <a:xfrm rot="-5400000">
              <a:off x="7058819" y="4985050"/>
              <a:ext cx="441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FFFFFF"/>
                  </a:solidFill>
                </a:rPr>
                <a:t>2050</a:t>
              </a:r>
            </a:p>
          </p:txBody>
        </p:sp>
      </p:grpSp>
      <p:sp>
        <p:nvSpPr>
          <p:cNvPr id="19" name="Title 18"/>
          <p:cNvSpPr>
            <a:spLocks noGrp="1"/>
          </p:cNvSpPr>
          <p:nvPr>
            <p:ph type="title"/>
          </p:nvPr>
        </p:nvSpPr>
        <p:spPr/>
        <p:txBody>
          <a:bodyPr>
            <a:normAutofit/>
          </a:bodyPr>
          <a:lstStyle/>
          <a:p>
            <a:r>
              <a:rPr lang="en-CA" dirty="0">
                <a:latin typeface="Calibri" charset="0"/>
              </a:rPr>
              <a:t>Transit Leap: Alternate path to </a:t>
            </a:r>
            <a:r>
              <a:rPr lang="en-CA" dirty="0" smtClean="0">
                <a:latin typeface="Calibri" charset="0"/>
              </a:rPr>
              <a:t>L5</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35</a:t>
            </a:fld>
            <a:endParaRPr lang="en-US"/>
          </a:p>
        </p:txBody>
      </p:sp>
    </p:spTree>
    <p:extLst>
      <p:ext uri="{BB962C8B-B14F-4D97-AF65-F5344CB8AC3E}">
        <p14:creationId xmlns:p14="http://schemas.microsoft.com/office/powerpoint/2010/main" val="33544542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715371" y="1783508"/>
            <a:ext cx="79105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457C"/>
                </a:solidFill>
              </a:rPr>
              <a:t>Transit Leap means public-use, robotic, shared-mobility applications that </a:t>
            </a:r>
            <a:r>
              <a:rPr lang="en-US" sz="4000" b="1">
                <a:solidFill>
                  <a:srgbClr val="DEB400"/>
                </a:solidFill>
              </a:rPr>
              <a:t>start-small, expand by demand,</a:t>
            </a:r>
            <a:r>
              <a:rPr lang="en-US" sz="4000">
                <a:solidFill>
                  <a:srgbClr val="00457C"/>
                </a:solidFill>
              </a:rPr>
              <a:t> </a:t>
            </a:r>
            <a:r>
              <a:rPr lang="en-US" sz="3200">
                <a:solidFill>
                  <a:srgbClr val="00457C"/>
                </a:solidFill>
              </a:rPr>
              <a:t>grow, merge, spread and </a:t>
            </a:r>
            <a:r>
              <a:rPr lang="en-US" sz="4000" b="1">
                <a:solidFill>
                  <a:srgbClr val="DEB400"/>
                </a:solidFill>
              </a:rPr>
              <a:t>substantially</a:t>
            </a:r>
            <a:r>
              <a:rPr lang="en-US" sz="3200">
                <a:solidFill>
                  <a:srgbClr val="DEB400"/>
                </a:solidFill>
              </a:rPr>
              <a:t> </a:t>
            </a:r>
            <a:r>
              <a:rPr lang="en-US" sz="4000" b="1">
                <a:solidFill>
                  <a:srgbClr val="DEB400"/>
                </a:solidFill>
              </a:rPr>
              <a:t>transform mobility for all urban areas </a:t>
            </a:r>
            <a:r>
              <a:rPr lang="en-US" sz="3200">
                <a:solidFill>
                  <a:srgbClr val="00457C"/>
                </a:solidFill>
              </a:rPr>
              <a:t>on the planet.</a:t>
            </a:r>
          </a:p>
        </p:txBody>
      </p:sp>
      <p:sp>
        <p:nvSpPr>
          <p:cNvPr id="3" name="Title 2"/>
          <p:cNvSpPr>
            <a:spLocks noGrp="1"/>
          </p:cNvSpPr>
          <p:nvPr>
            <p:ph type="title"/>
          </p:nvPr>
        </p:nvSpPr>
        <p:spPr/>
        <p:txBody>
          <a:bodyPr>
            <a:normAutofit/>
          </a:bodyPr>
          <a:lstStyle/>
          <a:p>
            <a:r>
              <a:rPr lang="en-CA" dirty="0">
                <a:latin typeface="Calibri" charset="0"/>
              </a:rPr>
              <a:t>Transit Leap: </a:t>
            </a:r>
            <a:r>
              <a:rPr lang="en-CA" dirty="0" smtClean="0">
                <a:latin typeface="Calibri" charset="0"/>
              </a:rPr>
              <a:t>Definition</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36</a:t>
            </a:fld>
            <a:endParaRPr lang="en-US"/>
          </a:p>
        </p:txBody>
      </p:sp>
    </p:spTree>
    <p:extLst>
      <p:ext uri="{BB962C8B-B14F-4D97-AF65-F5344CB8AC3E}">
        <p14:creationId xmlns:p14="http://schemas.microsoft.com/office/powerpoint/2010/main" val="34336851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Consequences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Satisfy expected 2060 demand </a:t>
            </a:r>
          </a:p>
          <a:p>
            <a:pPr lvl="1"/>
            <a:r>
              <a:rPr lang="en-US" dirty="0" smtClean="0"/>
              <a:t>4-fold increase in motorized PKT by 2060</a:t>
            </a:r>
          </a:p>
          <a:p>
            <a:pPr lvl="1"/>
            <a:r>
              <a:rPr lang="en-US" dirty="0" smtClean="0"/>
              <a:t>With same extant vehicle count as today</a:t>
            </a:r>
          </a:p>
          <a:p>
            <a:pPr lvl="1"/>
            <a:r>
              <a:rPr lang="en-US" dirty="0" smtClean="0"/>
              <a:t>Current vehicle count redistributed</a:t>
            </a:r>
          </a:p>
          <a:p>
            <a:r>
              <a:rPr lang="en-US" dirty="0" smtClean="0"/>
              <a:t>How?</a:t>
            </a:r>
          </a:p>
          <a:p>
            <a:pPr lvl="1"/>
            <a:r>
              <a:rPr lang="en-US" dirty="0" smtClean="0"/>
              <a:t>Make 80% of motorized seats = shared-service seats</a:t>
            </a:r>
          </a:p>
          <a:p>
            <a:pPr lvl="2"/>
            <a:r>
              <a:rPr lang="en-US" dirty="0" smtClean="0"/>
              <a:t>Taxi, bus, share-car (mostly robotaxi, robo shuttle)</a:t>
            </a:r>
          </a:p>
          <a:p>
            <a:pPr lvl="1"/>
            <a:r>
              <a:rPr lang="en-US" dirty="0" smtClean="0"/>
              <a:t>A shared-service seat averages 4x current PKT</a:t>
            </a:r>
          </a:p>
          <a:p>
            <a:pPr lvl="1"/>
            <a:r>
              <a:rPr lang="en-US" dirty="0" smtClean="0"/>
              <a:t>Seat occupancy to .4 from .3</a:t>
            </a:r>
          </a:p>
          <a:p>
            <a:pPr lvl="1"/>
            <a:r>
              <a:rPr lang="en-US" dirty="0" smtClean="0"/>
              <a:t>PKT = 4.5 current ( .2 + .8 x 4 x 4/3)</a:t>
            </a:r>
            <a:endParaRPr lang="en-US" dirty="0"/>
          </a:p>
        </p:txBody>
      </p:sp>
      <p:sp>
        <p:nvSpPr>
          <p:cNvPr id="4" name="Slide Number Placeholder 3"/>
          <p:cNvSpPr>
            <a:spLocks noGrp="1"/>
          </p:cNvSpPr>
          <p:nvPr>
            <p:ph type="sldNum" sz="quarter" idx="12"/>
          </p:nvPr>
        </p:nvSpPr>
        <p:spPr/>
        <p:txBody>
          <a:bodyPr/>
          <a:lstStyle/>
          <a:p>
            <a:fld id="{D7919A50-0205-D043-9F50-AE18F617819C}" type="slidenum">
              <a:rPr lang="en-US" smtClean="0"/>
              <a:pPr/>
              <a:t>37</a:t>
            </a:fld>
            <a:endParaRPr lang="en-US"/>
          </a:p>
        </p:txBody>
      </p:sp>
      <p:sp>
        <p:nvSpPr>
          <p:cNvPr id="6" name="Multiply 5"/>
          <p:cNvSpPr/>
          <p:nvPr/>
        </p:nvSpPr>
        <p:spPr>
          <a:xfrm>
            <a:off x="359934" y="587102"/>
            <a:ext cx="994369" cy="527193"/>
          </a:xfrm>
          <a:prstGeom prst="mathMultiply">
            <a:avLst/>
          </a:prstGeom>
          <a:solidFill>
            <a:srgbClr val="FF0000">
              <a:alpha val="6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092939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Driverless bus in reserved la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20007"/>
            <a:ext cx="7848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11863" y="3915570"/>
            <a:ext cx="2519362" cy="1077912"/>
          </a:xfrm>
          <a:prstGeom prst="rect">
            <a:avLst/>
          </a:prstGeom>
          <a:solidFill>
            <a:schemeClr val="bg2">
              <a:lumMod val="25000"/>
            </a:schemeClr>
          </a:solidFill>
        </p:spPr>
        <p:txBody>
          <a:bodyPr>
            <a:spAutoFit/>
          </a:bodyPr>
          <a:lstStyle/>
          <a:p>
            <a:pPr marL="177800" indent="-177800">
              <a:buFont typeface="Arial"/>
              <a:buChar char="•"/>
              <a:defRPr/>
            </a:pPr>
            <a:r>
              <a:rPr lang="en-US" sz="1600" dirty="0">
                <a:solidFill>
                  <a:srgbClr val="FFFFFF"/>
                </a:solidFill>
              </a:rPr>
              <a:t>Helsinki, Finland</a:t>
            </a:r>
          </a:p>
          <a:p>
            <a:pPr marL="177800" indent="-177800">
              <a:buFont typeface="Arial"/>
              <a:buChar char="•"/>
              <a:defRPr/>
            </a:pPr>
            <a:r>
              <a:rPr lang="en-US" sz="1600" dirty="0">
                <a:solidFill>
                  <a:srgbClr val="FFFFFF"/>
                </a:solidFill>
              </a:rPr>
              <a:t>La Rochelle, France</a:t>
            </a:r>
          </a:p>
          <a:p>
            <a:pPr marL="177800" indent="-177800">
              <a:buFont typeface="Arial"/>
              <a:buChar char="•"/>
              <a:defRPr/>
            </a:pPr>
            <a:r>
              <a:rPr lang="en-US" sz="1600" dirty="0">
                <a:solidFill>
                  <a:srgbClr val="FFFFFF"/>
                </a:solidFill>
              </a:rPr>
              <a:t>Lausanne, Switzerland</a:t>
            </a:r>
          </a:p>
          <a:p>
            <a:pPr marL="177800" indent="-177800">
              <a:buFont typeface="Arial"/>
              <a:buChar char="•"/>
              <a:defRPr/>
            </a:pPr>
            <a:r>
              <a:rPr lang="en-US" sz="1600" dirty="0" err="1">
                <a:solidFill>
                  <a:srgbClr val="FFFFFF"/>
                </a:solidFill>
              </a:rPr>
              <a:t>Trikala</a:t>
            </a:r>
            <a:r>
              <a:rPr lang="en-US" sz="1600" dirty="0">
                <a:solidFill>
                  <a:srgbClr val="FFFFFF"/>
                </a:solidFill>
              </a:rPr>
              <a:t>, Greece</a:t>
            </a:r>
          </a:p>
        </p:txBody>
      </p:sp>
      <p:sp>
        <p:nvSpPr>
          <p:cNvPr id="3" name="Title 2"/>
          <p:cNvSpPr>
            <a:spLocks noGrp="1"/>
          </p:cNvSpPr>
          <p:nvPr>
            <p:ph type="title"/>
          </p:nvPr>
        </p:nvSpPr>
        <p:spPr/>
        <p:txBody>
          <a:bodyPr>
            <a:normAutofit fontScale="90000"/>
          </a:bodyPr>
          <a:lstStyle/>
          <a:p>
            <a:r>
              <a:rPr lang="en-CA" dirty="0">
                <a:latin typeface="Calibri" charset="0"/>
              </a:rPr>
              <a:t>CityMobil2 Driverless bus in reserved </a:t>
            </a:r>
            <a:r>
              <a:rPr lang="en-CA" dirty="0" smtClean="0">
                <a:latin typeface="Calibri" charset="0"/>
              </a:rPr>
              <a:t>lane</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38</a:t>
            </a:fld>
            <a:endParaRPr lang="en-US"/>
          </a:p>
        </p:txBody>
      </p:sp>
    </p:spTree>
    <p:extLst>
      <p:ext uri="{BB962C8B-B14F-4D97-AF65-F5344CB8AC3E}">
        <p14:creationId xmlns:p14="http://schemas.microsoft.com/office/powerpoint/2010/main" val="10750569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8597839"/>
              </p:ext>
            </p:extLst>
          </p:nvPr>
        </p:nvGraphicFramePr>
        <p:xfrm>
          <a:off x="214313" y="2178696"/>
          <a:ext cx="4275137" cy="3554412"/>
        </p:xfrm>
        <a:graphic>
          <a:graphicData uri="http://schemas.openxmlformats.org/drawingml/2006/table">
            <a:tbl>
              <a:tblPr firstRow="1" bandRow="1">
                <a:tableStyleId>{5C22544A-7EE6-4342-B048-85BDC9FD1C3A}</a:tableStyleId>
              </a:tblPr>
              <a:tblGrid>
                <a:gridCol w="1765399"/>
                <a:gridCol w="2509738"/>
              </a:tblGrid>
              <a:tr h="579086">
                <a:tc>
                  <a:txBody>
                    <a:bodyPr/>
                    <a:lstStyle/>
                    <a:p>
                      <a:r>
                        <a:rPr lang="en-US" sz="1600" dirty="0" smtClean="0">
                          <a:latin typeface="+mj-lt"/>
                        </a:rPr>
                        <a:t>EPFL,</a:t>
                      </a:r>
                      <a:r>
                        <a:rPr lang="en-US" sz="1600" baseline="0" dirty="0" smtClean="0">
                          <a:latin typeface="+mj-lt"/>
                        </a:rPr>
                        <a:t> Switzerland</a:t>
                      </a:r>
                      <a:endParaRPr lang="en-US" sz="1600" dirty="0">
                        <a:latin typeface="+mj-lt"/>
                      </a:endParaRPr>
                    </a:p>
                  </a:txBody>
                  <a:tcPr marL="91453" marR="91453" marT="45703" marB="45703">
                    <a:solidFill>
                      <a:schemeClr val="accent1">
                        <a:lumMod val="50000"/>
                      </a:schemeClr>
                    </a:solidFill>
                  </a:tcPr>
                </a:tc>
                <a:tc>
                  <a:txBody>
                    <a:bodyPr/>
                    <a:lstStyle/>
                    <a:p>
                      <a:r>
                        <a:rPr lang="en-US" sz="1600" dirty="0" smtClean="0">
                          <a:latin typeface="+mj-lt"/>
                        </a:rPr>
                        <a:t> </a:t>
                      </a:r>
                      <a:r>
                        <a:rPr lang="en-US" sz="1600" dirty="0" err="1" smtClean="0">
                          <a:latin typeface="+mj-lt"/>
                        </a:rPr>
                        <a:t>EasyMile</a:t>
                      </a:r>
                      <a:endParaRPr lang="en-US" sz="1600" dirty="0">
                        <a:latin typeface="+mj-lt"/>
                      </a:endParaRPr>
                    </a:p>
                  </a:txBody>
                  <a:tcPr marL="91453" marR="91453" marT="45703" marB="45703">
                    <a:solidFill>
                      <a:schemeClr val="accent1">
                        <a:lumMod val="50000"/>
                      </a:schemeClr>
                    </a:solidFill>
                  </a:tcPr>
                </a:tc>
              </a:tr>
              <a:tr h="362593">
                <a:tc>
                  <a:txBody>
                    <a:bodyPr/>
                    <a:lstStyle/>
                    <a:p>
                      <a:r>
                        <a:rPr lang="en-US" sz="1600" dirty="0" smtClean="0">
                          <a:latin typeface="+mj-lt"/>
                        </a:rPr>
                        <a:t>Environment</a:t>
                      </a:r>
                      <a:endParaRPr lang="en-US" sz="1600" dirty="0">
                        <a:latin typeface="+mj-lt"/>
                      </a:endParaRPr>
                    </a:p>
                  </a:txBody>
                  <a:tcPr marL="91453" marR="91453" marT="45703" marB="45703"/>
                </a:tc>
                <a:tc>
                  <a:txBody>
                    <a:bodyPr/>
                    <a:lstStyle/>
                    <a:p>
                      <a:r>
                        <a:rPr lang="en-US" sz="1600" dirty="0" smtClean="0">
                          <a:latin typeface="+mj-lt"/>
                        </a:rPr>
                        <a:t>University Campus</a:t>
                      </a:r>
                      <a:endParaRPr lang="en-US" sz="1600" dirty="0">
                        <a:latin typeface="+mj-lt"/>
                      </a:endParaRPr>
                    </a:p>
                  </a:txBody>
                  <a:tcPr marL="91453" marR="91453" marT="45703" marB="45703"/>
                </a:tc>
              </a:tr>
              <a:tr h="388171">
                <a:tc>
                  <a:txBody>
                    <a:bodyPr/>
                    <a:lstStyle/>
                    <a:p>
                      <a:r>
                        <a:rPr lang="en-US" sz="1600" dirty="0" smtClean="0">
                          <a:latin typeface="+mj-lt"/>
                        </a:rPr>
                        <a:t>Type of traffic</a:t>
                      </a:r>
                      <a:endParaRPr lang="en-US" sz="1600" dirty="0">
                        <a:latin typeface="+mj-lt"/>
                      </a:endParaRPr>
                    </a:p>
                  </a:txBody>
                  <a:tcPr marL="91453" marR="91453" marT="45703" marB="45703"/>
                </a:tc>
                <a:tc>
                  <a:txBody>
                    <a:bodyPr/>
                    <a:lstStyle/>
                    <a:p>
                      <a:r>
                        <a:rPr lang="en-US" sz="1600" dirty="0" err="1" smtClean="0">
                          <a:latin typeface="+mj-lt"/>
                        </a:rPr>
                        <a:t>Ped</a:t>
                      </a:r>
                      <a:r>
                        <a:rPr lang="en-US" sz="1600" dirty="0" smtClean="0">
                          <a:latin typeface="+mj-lt"/>
                        </a:rPr>
                        <a:t>, bike, low speed cars</a:t>
                      </a:r>
                      <a:endParaRPr lang="en-US" sz="1600" dirty="0">
                        <a:latin typeface="+mj-lt"/>
                      </a:endParaRPr>
                    </a:p>
                  </a:txBody>
                  <a:tcPr marL="91453" marR="91453" marT="45703" marB="45703"/>
                </a:tc>
              </a:tr>
              <a:tr h="362593">
                <a:tc>
                  <a:txBody>
                    <a:bodyPr/>
                    <a:lstStyle/>
                    <a:p>
                      <a:r>
                        <a:rPr lang="en-US" sz="1600" dirty="0" smtClean="0">
                          <a:latin typeface="+mj-lt"/>
                        </a:rPr>
                        <a:t>Duration</a:t>
                      </a:r>
                      <a:endParaRPr lang="en-US" sz="1600" dirty="0">
                        <a:latin typeface="+mj-lt"/>
                      </a:endParaRPr>
                    </a:p>
                  </a:txBody>
                  <a:tcPr marL="91453" marR="91453" marT="45703" marB="45703"/>
                </a:tc>
                <a:tc>
                  <a:txBody>
                    <a:bodyPr/>
                    <a:lstStyle/>
                    <a:p>
                      <a:r>
                        <a:rPr lang="en-US" sz="1600" dirty="0" smtClean="0">
                          <a:latin typeface="+mj-lt"/>
                        </a:rPr>
                        <a:t>Apr-Aug 2015</a:t>
                      </a:r>
                      <a:endParaRPr lang="en-US" sz="1600" dirty="0">
                        <a:latin typeface="+mj-lt"/>
                      </a:endParaRPr>
                    </a:p>
                  </a:txBody>
                  <a:tcPr marL="91453" marR="91453" marT="45703" marB="45703"/>
                </a:tc>
              </a:tr>
              <a:tr h="362593">
                <a:tc>
                  <a:txBody>
                    <a:bodyPr/>
                    <a:lstStyle/>
                    <a:p>
                      <a:r>
                        <a:rPr lang="en-US" sz="1600" dirty="0" smtClean="0">
                          <a:latin typeface="+mj-lt"/>
                        </a:rPr>
                        <a:t>Track Length</a:t>
                      </a:r>
                      <a:endParaRPr lang="en-US" sz="1600" dirty="0">
                        <a:latin typeface="+mj-lt"/>
                      </a:endParaRPr>
                    </a:p>
                  </a:txBody>
                  <a:tcPr marL="91453" marR="91453" marT="45703" marB="45703"/>
                </a:tc>
                <a:tc>
                  <a:txBody>
                    <a:bodyPr/>
                    <a:lstStyle/>
                    <a:p>
                      <a:r>
                        <a:rPr lang="en-US" sz="1600" baseline="0" dirty="0" smtClean="0">
                          <a:latin typeface="+mj-lt"/>
                        </a:rPr>
                        <a:t>2.3 km</a:t>
                      </a:r>
                      <a:endParaRPr lang="en-US" sz="1600" dirty="0">
                        <a:latin typeface="+mj-lt"/>
                      </a:endParaRPr>
                    </a:p>
                  </a:txBody>
                  <a:tcPr marL="91453" marR="91453" marT="45703" marB="45703"/>
                </a:tc>
              </a:tr>
              <a:tr h="362593">
                <a:tc>
                  <a:txBody>
                    <a:bodyPr/>
                    <a:lstStyle/>
                    <a:p>
                      <a:r>
                        <a:rPr lang="en-US" sz="1600" dirty="0" smtClean="0">
                          <a:latin typeface="+mj-lt"/>
                        </a:rPr>
                        <a:t>Number stops</a:t>
                      </a:r>
                      <a:endParaRPr lang="en-US" sz="1600" dirty="0">
                        <a:latin typeface="+mj-lt"/>
                      </a:endParaRPr>
                    </a:p>
                  </a:txBody>
                  <a:tcPr marL="91453" marR="91453" marT="45703" marB="45703"/>
                </a:tc>
                <a:tc>
                  <a:txBody>
                    <a:bodyPr/>
                    <a:lstStyle/>
                    <a:p>
                      <a:r>
                        <a:rPr lang="en-US" sz="1600" dirty="0" smtClean="0">
                          <a:latin typeface="+mj-lt"/>
                        </a:rPr>
                        <a:t>6</a:t>
                      </a:r>
                      <a:endParaRPr lang="en-US" sz="1600" dirty="0">
                        <a:latin typeface="+mj-lt"/>
                      </a:endParaRPr>
                    </a:p>
                  </a:txBody>
                  <a:tcPr marL="91453" marR="91453" marT="45703" marB="45703"/>
                </a:tc>
              </a:tr>
              <a:tr h="362593">
                <a:tc>
                  <a:txBody>
                    <a:bodyPr/>
                    <a:lstStyle/>
                    <a:p>
                      <a:r>
                        <a:rPr lang="en-US" sz="1600" dirty="0" smtClean="0">
                          <a:latin typeface="+mj-lt"/>
                        </a:rPr>
                        <a:t>Number shuttles</a:t>
                      </a:r>
                      <a:endParaRPr lang="en-US" sz="1600" dirty="0">
                        <a:latin typeface="+mj-lt"/>
                      </a:endParaRPr>
                    </a:p>
                  </a:txBody>
                  <a:tcPr marL="91453" marR="91453" marT="45703" marB="45703"/>
                </a:tc>
                <a:tc>
                  <a:txBody>
                    <a:bodyPr/>
                    <a:lstStyle/>
                    <a:p>
                      <a:r>
                        <a:rPr lang="en-US" sz="1600" dirty="0" smtClean="0">
                          <a:latin typeface="+mj-lt"/>
                        </a:rPr>
                        <a:t>6</a:t>
                      </a:r>
                      <a:endParaRPr lang="en-US" sz="1600" dirty="0">
                        <a:latin typeface="+mj-lt"/>
                      </a:endParaRPr>
                    </a:p>
                  </a:txBody>
                  <a:tcPr marL="91453" marR="91453" marT="45703" marB="45703"/>
                </a:tc>
              </a:tr>
              <a:tr h="411597">
                <a:tc>
                  <a:txBody>
                    <a:bodyPr/>
                    <a:lstStyle/>
                    <a:p>
                      <a:r>
                        <a:rPr lang="en-US" sz="1600" dirty="0" smtClean="0">
                          <a:latin typeface="+mj-lt"/>
                        </a:rPr>
                        <a:t>Passengers</a:t>
                      </a:r>
                      <a:endParaRPr lang="en-US" sz="1600" dirty="0">
                        <a:latin typeface="+mj-lt"/>
                      </a:endParaRPr>
                    </a:p>
                  </a:txBody>
                  <a:tcPr marL="91453" marR="91453" marT="45703" marB="45703"/>
                </a:tc>
                <a:tc>
                  <a:txBody>
                    <a:bodyPr/>
                    <a:lstStyle/>
                    <a:p>
                      <a:r>
                        <a:rPr lang="en-US" sz="1600" dirty="0" smtClean="0">
                          <a:latin typeface="+mj-lt"/>
                        </a:rPr>
                        <a:t>+6,000</a:t>
                      </a:r>
                      <a:endParaRPr lang="en-US" sz="1600" dirty="0">
                        <a:latin typeface="+mj-lt"/>
                      </a:endParaRPr>
                    </a:p>
                  </a:txBody>
                  <a:tcPr marL="91453" marR="91453" marT="45703" marB="45703"/>
                </a:tc>
              </a:tr>
              <a:tr h="362593">
                <a:tc>
                  <a:txBody>
                    <a:bodyPr/>
                    <a:lstStyle/>
                    <a:p>
                      <a:r>
                        <a:rPr lang="en-US" sz="1600" dirty="0" smtClean="0">
                          <a:latin typeface="+mj-lt"/>
                        </a:rPr>
                        <a:t>Hours</a:t>
                      </a:r>
                      <a:endParaRPr lang="en-US" sz="1600" dirty="0">
                        <a:latin typeface="+mj-lt"/>
                      </a:endParaRPr>
                    </a:p>
                  </a:txBody>
                  <a:tcPr marL="91453" marR="91453" marT="45703" marB="45703"/>
                </a:tc>
                <a:tc>
                  <a:txBody>
                    <a:bodyPr/>
                    <a:lstStyle/>
                    <a:p>
                      <a:r>
                        <a:rPr lang="en-US" sz="1600" dirty="0" smtClean="0">
                          <a:latin typeface="+mj-lt"/>
                        </a:rPr>
                        <a:t>07:45-20:00</a:t>
                      </a:r>
                      <a:r>
                        <a:rPr lang="en-US" sz="1600" baseline="0" dirty="0" smtClean="0">
                          <a:latin typeface="+mj-lt"/>
                        </a:rPr>
                        <a:t> daily</a:t>
                      </a:r>
                      <a:endParaRPr lang="en-US" sz="1600" dirty="0">
                        <a:latin typeface="+mj-lt"/>
                      </a:endParaRPr>
                    </a:p>
                  </a:txBody>
                  <a:tcPr marL="91453" marR="91453" marT="45703" marB="45703"/>
                </a:tc>
              </a:tr>
            </a:tbl>
          </a:graphicData>
        </a:graphic>
      </p:graphicFrame>
      <p:pic>
        <p:nvPicPr>
          <p:cNvPr id="59425" name="Picture 5" descr="Screenshot 2016-04-07 15.47.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8295" y="1338909"/>
            <a:ext cx="46212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a:bodyPr>
          <a:lstStyle/>
          <a:p>
            <a:r>
              <a:rPr lang="en-CA" dirty="0">
                <a:latin typeface="Calibri" charset="0"/>
              </a:rPr>
              <a:t>Transit Leap 1 </a:t>
            </a:r>
            <a:r>
              <a:rPr lang="en-CA" dirty="0" smtClean="0">
                <a:latin typeface="Calibri" charset="0"/>
              </a:rPr>
              <a:t>example</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39</a:t>
            </a:fld>
            <a:endParaRPr lang="en-US"/>
          </a:p>
        </p:txBody>
      </p:sp>
    </p:spTree>
    <p:extLst>
      <p:ext uri="{BB962C8B-B14F-4D97-AF65-F5344CB8AC3E}">
        <p14:creationId xmlns:p14="http://schemas.microsoft.com/office/powerpoint/2010/main" val="42624062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6-04-11 00.43.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3423">
            <a:off x="361613" y="1191188"/>
            <a:ext cx="5065307" cy="2073644"/>
          </a:xfrm>
          <a:prstGeom prst="rect">
            <a:avLst/>
          </a:prstGeom>
        </p:spPr>
      </p:pic>
      <p:sp>
        <p:nvSpPr>
          <p:cNvPr id="3" name="Title 2"/>
          <p:cNvSpPr>
            <a:spLocks noGrp="1"/>
          </p:cNvSpPr>
          <p:nvPr>
            <p:ph type="title"/>
          </p:nvPr>
        </p:nvSpPr>
        <p:spPr/>
        <p:txBody>
          <a:bodyPr/>
          <a:lstStyle/>
          <a:p>
            <a:r>
              <a:rPr lang="en-US" smtClean="0"/>
              <a:t>Are our Cities ready for AVs?</a:t>
            </a:r>
            <a:endParaRPr lang="en-US" dirty="0"/>
          </a:p>
        </p:txBody>
      </p:sp>
      <p:sp>
        <p:nvSpPr>
          <p:cNvPr id="2" name="Slide Number Placeholder 1"/>
          <p:cNvSpPr>
            <a:spLocks noGrp="1"/>
          </p:cNvSpPr>
          <p:nvPr>
            <p:ph type="sldNum" sz="quarter" idx="12"/>
          </p:nvPr>
        </p:nvSpPr>
        <p:spPr/>
        <p:txBody>
          <a:bodyPr/>
          <a:lstStyle/>
          <a:p>
            <a:fld id="{209B8DC1-EBA1-BF4C-BBAB-EE8B97BB5E9A}" type="slidenum">
              <a:rPr lang="en-US" smtClean="0"/>
              <a:pPr/>
              <a:t>4</a:t>
            </a:fld>
            <a:endParaRPr lang="en-US" dirty="0"/>
          </a:p>
        </p:txBody>
      </p:sp>
      <p:sp>
        <p:nvSpPr>
          <p:cNvPr id="4" name="TextBox 3"/>
          <p:cNvSpPr txBox="1"/>
          <p:nvPr/>
        </p:nvSpPr>
        <p:spPr>
          <a:xfrm>
            <a:off x="1739426" y="5828139"/>
            <a:ext cx="5793607" cy="276999"/>
          </a:xfrm>
          <a:prstGeom prst="rect">
            <a:avLst/>
          </a:prstGeom>
          <a:noFill/>
        </p:spPr>
        <p:txBody>
          <a:bodyPr wrap="square" rtlCol="0">
            <a:spAutoFit/>
          </a:bodyPr>
          <a:lstStyle/>
          <a:p>
            <a:r>
              <a:rPr lang="en-US" sz="1200" dirty="0"/>
              <a:t>http://</a:t>
            </a:r>
            <a:r>
              <a:rPr lang="en-US" sz="1200" dirty="0" err="1"/>
              <a:t>www.wired.com</a:t>
            </a:r>
            <a:r>
              <a:rPr lang="en-US" sz="1200" dirty="0"/>
              <a:t>/2016/04/</a:t>
            </a:r>
            <a:r>
              <a:rPr lang="en-US" sz="1200" dirty="0" err="1"/>
              <a:t>american</a:t>
            </a:r>
            <a:r>
              <a:rPr lang="en-US" sz="1200" dirty="0"/>
              <a:t>-cities-nowhere-near-ready-self-driving-cars/</a:t>
            </a:r>
            <a:endParaRPr lang="en-US" sz="1200" i="1" dirty="0"/>
          </a:p>
        </p:txBody>
      </p:sp>
      <p:sp>
        <p:nvSpPr>
          <p:cNvPr id="9" name="TextBox 8"/>
          <p:cNvSpPr txBox="1"/>
          <p:nvPr/>
        </p:nvSpPr>
        <p:spPr>
          <a:xfrm>
            <a:off x="609600" y="3516549"/>
            <a:ext cx="5257800" cy="2246769"/>
          </a:xfrm>
          <a:prstGeom prst="rect">
            <a:avLst/>
          </a:prstGeom>
          <a:noFill/>
        </p:spPr>
        <p:txBody>
          <a:bodyPr wrap="square" rtlCol="0">
            <a:spAutoFit/>
          </a:bodyPr>
          <a:lstStyle/>
          <a:p>
            <a:r>
              <a:rPr lang="en-US" sz="2000" dirty="0" smtClean="0"/>
              <a:t>“</a:t>
            </a:r>
            <a:r>
              <a:rPr lang="en-US" sz="2000" dirty="0"/>
              <a:t>There are a lot of unknowns and divergent scenarios.” </a:t>
            </a:r>
            <a:r>
              <a:rPr lang="en-US" sz="2000" b="1" dirty="0">
                <a:solidFill>
                  <a:srgbClr val="FAA21B"/>
                </a:solidFill>
              </a:rPr>
              <a:t>Car-sharing could cut down traffic, allowing for smaller streets and parking lots</a:t>
            </a:r>
            <a:r>
              <a:rPr lang="en-US" sz="2000" dirty="0"/>
              <a:t>. Or, cars could become cheaper than ever and stay in circulation, increasing congestion, Marshall says. “The weird irony of driverless cars is that more people might drive.”</a:t>
            </a:r>
          </a:p>
        </p:txBody>
      </p:sp>
      <p:sp>
        <p:nvSpPr>
          <p:cNvPr id="7" name="TextBox 6"/>
          <p:cNvSpPr txBox="1"/>
          <p:nvPr/>
        </p:nvSpPr>
        <p:spPr>
          <a:xfrm>
            <a:off x="6136338" y="1798053"/>
            <a:ext cx="2749471" cy="3785652"/>
          </a:xfrm>
          <a:prstGeom prst="rect">
            <a:avLst/>
          </a:prstGeom>
          <a:noFill/>
        </p:spPr>
        <p:txBody>
          <a:bodyPr wrap="none" rtlCol="0">
            <a:spAutoFit/>
          </a:bodyPr>
          <a:lstStyle/>
          <a:p>
            <a:pPr marL="285750" indent="-285750">
              <a:buFont typeface="Arial"/>
              <a:buChar char="•"/>
            </a:pPr>
            <a:r>
              <a:rPr lang="en-US" sz="1600" dirty="0"/>
              <a:t>Building designs</a:t>
            </a:r>
            <a:endParaRPr lang="en-CA" sz="1600" dirty="0"/>
          </a:p>
          <a:p>
            <a:pPr marL="285750" indent="-285750">
              <a:buFont typeface="Arial"/>
              <a:buChar char="•"/>
            </a:pPr>
            <a:r>
              <a:rPr lang="en-US" sz="1600" dirty="0"/>
              <a:t>Curbs</a:t>
            </a:r>
            <a:endParaRPr lang="en-CA" sz="1600" dirty="0"/>
          </a:p>
          <a:p>
            <a:pPr marL="285750" indent="-285750">
              <a:buFont typeface="Arial"/>
              <a:buChar char="•"/>
            </a:pPr>
            <a:r>
              <a:rPr lang="en-US" sz="1600" dirty="0"/>
              <a:t>Driveways</a:t>
            </a:r>
            <a:endParaRPr lang="en-CA" sz="1600" dirty="0"/>
          </a:p>
          <a:p>
            <a:pPr marL="285750" indent="-285750">
              <a:buFont typeface="Arial"/>
              <a:buChar char="•"/>
            </a:pPr>
            <a:r>
              <a:rPr lang="en-US" sz="1600" dirty="0"/>
              <a:t>Landscape architecture</a:t>
            </a:r>
            <a:endParaRPr lang="en-CA" sz="1600" dirty="0"/>
          </a:p>
          <a:p>
            <a:pPr marL="285750" indent="-285750">
              <a:buFont typeface="Arial"/>
              <a:buChar char="•"/>
            </a:pPr>
            <a:r>
              <a:rPr lang="en-US" sz="1600" dirty="0"/>
              <a:t>Living patterns</a:t>
            </a:r>
            <a:endParaRPr lang="en-CA" sz="1600" dirty="0"/>
          </a:p>
          <a:p>
            <a:pPr marL="285750" indent="-285750">
              <a:buFont typeface="Arial"/>
              <a:buChar char="•"/>
            </a:pPr>
            <a:r>
              <a:rPr lang="en-US" sz="1600" dirty="0"/>
              <a:t>Pedestrian safety</a:t>
            </a:r>
            <a:endParaRPr lang="en-CA" sz="1600" dirty="0"/>
          </a:p>
          <a:p>
            <a:pPr marL="285750" indent="-285750">
              <a:buFont typeface="Arial"/>
              <a:buChar char="•"/>
            </a:pPr>
            <a:r>
              <a:rPr lang="en-US" sz="1600" dirty="0"/>
              <a:t>Planning law</a:t>
            </a:r>
            <a:endParaRPr lang="en-CA" sz="1600" dirty="0"/>
          </a:p>
          <a:p>
            <a:pPr marL="285750" indent="-285750">
              <a:buFont typeface="Arial"/>
              <a:buChar char="•"/>
            </a:pPr>
            <a:r>
              <a:rPr lang="en-US" sz="1600" dirty="0"/>
              <a:t>Roadway design</a:t>
            </a:r>
            <a:endParaRPr lang="en-CA" sz="1600" dirty="0"/>
          </a:p>
          <a:p>
            <a:pPr marL="285750" indent="-285750">
              <a:buFont typeface="Arial"/>
              <a:buChar char="•"/>
            </a:pPr>
            <a:r>
              <a:rPr lang="en-US" sz="1600" dirty="0"/>
              <a:t>Sidewalks</a:t>
            </a:r>
            <a:endParaRPr lang="en-CA" sz="1600" dirty="0"/>
          </a:p>
          <a:p>
            <a:pPr marL="285750" indent="-285750">
              <a:buFont typeface="Arial"/>
              <a:buChar char="•"/>
            </a:pPr>
            <a:r>
              <a:rPr lang="en-US" sz="1600" dirty="0"/>
              <a:t>Sociology</a:t>
            </a:r>
            <a:endParaRPr lang="en-CA" sz="1600" dirty="0"/>
          </a:p>
          <a:p>
            <a:pPr marL="285750" indent="-285750">
              <a:buFont typeface="Arial"/>
              <a:buChar char="•"/>
            </a:pPr>
            <a:r>
              <a:rPr lang="en-US" sz="1600" dirty="0"/>
              <a:t>Speed limits</a:t>
            </a:r>
            <a:endParaRPr lang="en-CA" sz="1600" dirty="0"/>
          </a:p>
          <a:p>
            <a:pPr marL="285750" indent="-285750">
              <a:buFont typeface="Arial"/>
              <a:buChar char="•"/>
            </a:pPr>
            <a:r>
              <a:rPr lang="en-US" sz="1600" dirty="0"/>
              <a:t>Streets</a:t>
            </a:r>
            <a:endParaRPr lang="en-CA" sz="1600" dirty="0"/>
          </a:p>
          <a:p>
            <a:pPr marL="285750" indent="-285750">
              <a:buFont typeface="Arial"/>
              <a:buChar char="•"/>
            </a:pPr>
            <a:r>
              <a:rPr lang="en-US" sz="1600" dirty="0"/>
              <a:t>Transportation engineering</a:t>
            </a:r>
            <a:endParaRPr lang="en-CA" sz="1600" dirty="0"/>
          </a:p>
          <a:p>
            <a:pPr marL="285750" indent="-285750">
              <a:buFont typeface="Arial"/>
              <a:buChar char="•"/>
            </a:pPr>
            <a:r>
              <a:rPr lang="en-US" sz="1600" dirty="0"/>
              <a:t>Urban layouts</a:t>
            </a:r>
            <a:endParaRPr lang="en-CA" sz="1600" dirty="0"/>
          </a:p>
          <a:p>
            <a:pPr marL="285750" indent="-285750">
              <a:buFont typeface="Arial"/>
              <a:buChar char="•"/>
            </a:pPr>
            <a:r>
              <a:rPr lang="en-US" sz="1600" dirty="0"/>
              <a:t>Urban </a:t>
            </a:r>
            <a:r>
              <a:rPr lang="en-US" sz="1600" dirty="0" smtClean="0"/>
              <a:t>networks</a:t>
            </a:r>
            <a:endParaRPr lang="en-US" sz="1600" dirty="0"/>
          </a:p>
        </p:txBody>
      </p:sp>
    </p:spTree>
    <p:extLst>
      <p:ext uri="{BB962C8B-B14F-4D97-AF65-F5344CB8AC3E}">
        <p14:creationId xmlns:p14="http://schemas.microsoft.com/office/powerpoint/2010/main" val="2339383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Screenshot 2016-04-07 15.01.5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8050" y="1305919"/>
            <a:ext cx="42545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31453907"/>
              </p:ext>
            </p:extLst>
          </p:nvPr>
        </p:nvGraphicFramePr>
        <p:xfrm>
          <a:off x="214313" y="2125069"/>
          <a:ext cx="4403725" cy="3468685"/>
        </p:xfrm>
        <a:graphic>
          <a:graphicData uri="http://schemas.openxmlformats.org/drawingml/2006/table">
            <a:tbl>
              <a:tblPr firstRow="1" bandRow="1">
                <a:tableStyleId>{5C22544A-7EE6-4342-B048-85BDC9FD1C3A}</a:tableStyleId>
              </a:tblPr>
              <a:tblGrid>
                <a:gridCol w="1909415"/>
                <a:gridCol w="2494310"/>
              </a:tblGrid>
              <a:tr h="579112">
                <a:tc>
                  <a:txBody>
                    <a:bodyPr/>
                    <a:lstStyle/>
                    <a:p>
                      <a:r>
                        <a:rPr lang="en-US" sz="1600" dirty="0" smtClean="0">
                          <a:latin typeface="+mj-lt"/>
                        </a:rPr>
                        <a:t>La Rochelle,</a:t>
                      </a:r>
                      <a:r>
                        <a:rPr lang="en-US" sz="1600" baseline="0" dirty="0" smtClean="0">
                          <a:latin typeface="+mj-lt"/>
                        </a:rPr>
                        <a:t> France</a:t>
                      </a:r>
                      <a:endParaRPr lang="en-US" sz="1600" dirty="0">
                        <a:latin typeface="+mj-lt"/>
                      </a:endParaRPr>
                    </a:p>
                  </a:txBody>
                  <a:tcPr marL="91435" marR="91435" marT="45716" marB="45716">
                    <a:solidFill>
                      <a:srgbClr val="3C8C93"/>
                    </a:solidFill>
                  </a:tcPr>
                </a:tc>
                <a:tc>
                  <a:txBody>
                    <a:bodyPr/>
                    <a:lstStyle/>
                    <a:p>
                      <a:r>
                        <a:rPr lang="en-US" sz="1600" dirty="0" smtClean="0">
                          <a:latin typeface="+mj-lt"/>
                        </a:rPr>
                        <a:t> </a:t>
                      </a:r>
                      <a:r>
                        <a:rPr lang="en-US" sz="1600" dirty="0" err="1" smtClean="0">
                          <a:latin typeface="+mj-lt"/>
                        </a:rPr>
                        <a:t>Robosoft</a:t>
                      </a:r>
                      <a:endParaRPr lang="en-US" sz="1600" dirty="0">
                        <a:latin typeface="+mj-lt"/>
                      </a:endParaRPr>
                    </a:p>
                  </a:txBody>
                  <a:tcPr marL="91435" marR="91435" marT="45716" marB="45716">
                    <a:solidFill>
                      <a:srgbClr val="3C8C93"/>
                    </a:solidFill>
                  </a:tcPr>
                </a:tc>
              </a:tr>
              <a:tr h="362699">
                <a:tc>
                  <a:txBody>
                    <a:bodyPr/>
                    <a:lstStyle/>
                    <a:p>
                      <a:r>
                        <a:rPr lang="en-US" sz="1600" dirty="0" smtClean="0">
                          <a:latin typeface="+mj-lt"/>
                        </a:rPr>
                        <a:t>Environment</a:t>
                      </a:r>
                      <a:endParaRPr lang="en-US" sz="1600" dirty="0">
                        <a:latin typeface="+mj-lt"/>
                      </a:endParaRPr>
                    </a:p>
                  </a:txBody>
                  <a:tcPr marL="91435" marR="91435" marT="45716" marB="45716"/>
                </a:tc>
                <a:tc>
                  <a:txBody>
                    <a:bodyPr/>
                    <a:lstStyle/>
                    <a:p>
                      <a:r>
                        <a:rPr lang="en-US" sz="1600" dirty="0" smtClean="0">
                          <a:latin typeface="+mj-lt"/>
                        </a:rPr>
                        <a:t>City Center</a:t>
                      </a:r>
                      <a:endParaRPr lang="en-US" sz="1600" dirty="0">
                        <a:latin typeface="+mj-lt"/>
                      </a:endParaRPr>
                    </a:p>
                  </a:txBody>
                  <a:tcPr marL="91435" marR="91435" marT="45716" marB="45716"/>
                </a:tc>
              </a:tr>
              <a:tr h="350680">
                <a:tc>
                  <a:txBody>
                    <a:bodyPr/>
                    <a:lstStyle/>
                    <a:p>
                      <a:r>
                        <a:rPr lang="en-US" sz="1600" dirty="0" smtClean="0">
                          <a:latin typeface="+mj-lt"/>
                        </a:rPr>
                        <a:t>Type of traffic</a:t>
                      </a:r>
                      <a:endParaRPr lang="en-US" sz="1600" dirty="0">
                        <a:latin typeface="+mj-lt"/>
                      </a:endParaRPr>
                    </a:p>
                  </a:txBody>
                  <a:tcPr marL="91435" marR="91435" marT="45716" marB="45716"/>
                </a:tc>
                <a:tc>
                  <a:txBody>
                    <a:bodyPr/>
                    <a:lstStyle/>
                    <a:p>
                      <a:r>
                        <a:rPr lang="en-US" sz="1600" dirty="0" err="1" smtClean="0">
                          <a:latin typeface="+mj-lt"/>
                        </a:rPr>
                        <a:t>Ped</a:t>
                      </a:r>
                      <a:r>
                        <a:rPr lang="en-US" sz="1600" dirty="0" smtClean="0">
                          <a:latin typeface="+mj-lt"/>
                        </a:rPr>
                        <a:t>, bike, low speed cars</a:t>
                      </a:r>
                      <a:endParaRPr lang="en-US" sz="1600" dirty="0">
                        <a:latin typeface="+mj-lt"/>
                      </a:endParaRPr>
                    </a:p>
                  </a:txBody>
                  <a:tcPr marL="91435" marR="91435" marT="45716" marB="45716"/>
                </a:tc>
              </a:tr>
              <a:tr h="362699">
                <a:tc>
                  <a:txBody>
                    <a:bodyPr/>
                    <a:lstStyle/>
                    <a:p>
                      <a:r>
                        <a:rPr lang="en-US" sz="1600" dirty="0" smtClean="0">
                          <a:latin typeface="+mj-lt"/>
                        </a:rPr>
                        <a:t>Duration</a:t>
                      </a:r>
                      <a:endParaRPr lang="en-US" sz="1600" dirty="0">
                        <a:latin typeface="+mj-lt"/>
                      </a:endParaRPr>
                    </a:p>
                  </a:txBody>
                  <a:tcPr marL="91435" marR="91435" marT="45716" marB="45716"/>
                </a:tc>
                <a:tc>
                  <a:txBody>
                    <a:bodyPr/>
                    <a:lstStyle/>
                    <a:p>
                      <a:r>
                        <a:rPr lang="en-US" sz="1600" dirty="0" smtClean="0">
                          <a:latin typeface="+mj-lt"/>
                        </a:rPr>
                        <a:t>Dec 2014  Apr 2015</a:t>
                      </a:r>
                      <a:endParaRPr lang="en-US" sz="1600" dirty="0">
                        <a:latin typeface="+mj-lt"/>
                      </a:endParaRPr>
                    </a:p>
                  </a:txBody>
                  <a:tcPr marL="91435" marR="91435" marT="45716" marB="45716"/>
                </a:tc>
              </a:tr>
              <a:tr h="362699">
                <a:tc>
                  <a:txBody>
                    <a:bodyPr/>
                    <a:lstStyle/>
                    <a:p>
                      <a:r>
                        <a:rPr lang="en-US" sz="1600" dirty="0" smtClean="0">
                          <a:latin typeface="+mj-lt"/>
                        </a:rPr>
                        <a:t>Track Length</a:t>
                      </a:r>
                      <a:endParaRPr lang="en-US" sz="1600" dirty="0">
                        <a:latin typeface="+mj-lt"/>
                      </a:endParaRPr>
                    </a:p>
                  </a:txBody>
                  <a:tcPr marL="91435" marR="91435" marT="45716" marB="45716"/>
                </a:tc>
                <a:tc>
                  <a:txBody>
                    <a:bodyPr/>
                    <a:lstStyle/>
                    <a:p>
                      <a:r>
                        <a:rPr lang="en-US" sz="1600" dirty="0" smtClean="0">
                          <a:latin typeface="+mj-lt"/>
                        </a:rPr>
                        <a:t>1.5</a:t>
                      </a:r>
                      <a:r>
                        <a:rPr lang="en-US" sz="1600" baseline="0" dirty="0" smtClean="0">
                          <a:latin typeface="+mj-lt"/>
                        </a:rPr>
                        <a:t> km</a:t>
                      </a:r>
                      <a:endParaRPr lang="en-US" sz="1600" dirty="0">
                        <a:latin typeface="+mj-lt"/>
                      </a:endParaRPr>
                    </a:p>
                  </a:txBody>
                  <a:tcPr marL="91435" marR="91435" marT="45716" marB="45716"/>
                </a:tc>
              </a:tr>
              <a:tr h="362699">
                <a:tc>
                  <a:txBody>
                    <a:bodyPr/>
                    <a:lstStyle/>
                    <a:p>
                      <a:r>
                        <a:rPr lang="en-US" sz="1600" dirty="0" smtClean="0">
                          <a:latin typeface="+mj-lt"/>
                        </a:rPr>
                        <a:t>Number stops</a:t>
                      </a:r>
                      <a:endParaRPr lang="en-US" sz="1600" dirty="0">
                        <a:latin typeface="+mj-lt"/>
                      </a:endParaRPr>
                    </a:p>
                  </a:txBody>
                  <a:tcPr marL="91435" marR="91435" marT="45716" marB="45716"/>
                </a:tc>
                <a:tc>
                  <a:txBody>
                    <a:bodyPr/>
                    <a:lstStyle/>
                    <a:p>
                      <a:r>
                        <a:rPr lang="en-US" sz="1600" dirty="0" smtClean="0">
                          <a:latin typeface="+mj-lt"/>
                        </a:rPr>
                        <a:t>7</a:t>
                      </a:r>
                      <a:endParaRPr lang="en-US" sz="1600" dirty="0">
                        <a:latin typeface="+mj-lt"/>
                      </a:endParaRPr>
                    </a:p>
                  </a:txBody>
                  <a:tcPr marL="91435" marR="91435" marT="45716" marB="45716"/>
                </a:tc>
              </a:tr>
              <a:tr h="362699">
                <a:tc>
                  <a:txBody>
                    <a:bodyPr/>
                    <a:lstStyle/>
                    <a:p>
                      <a:r>
                        <a:rPr lang="en-US" sz="1600" dirty="0" smtClean="0">
                          <a:latin typeface="+mj-lt"/>
                        </a:rPr>
                        <a:t>Number shuttles</a:t>
                      </a:r>
                      <a:endParaRPr lang="en-US" sz="1600" dirty="0">
                        <a:latin typeface="+mj-lt"/>
                      </a:endParaRPr>
                    </a:p>
                  </a:txBody>
                  <a:tcPr marL="91435" marR="91435" marT="45716" marB="45716"/>
                </a:tc>
                <a:tc>
                  <a:txBody>
                    <a:bodyPr/>
                    <a:lstStyle/>
                    <a:p>
                      <a:r>
                        <a:rPr lang="en-US" sz="1600" dirty="0" smtClean="0">
                          <a:latin typeface="+mj-lt"/>
                        </a:rPr>
                        <a:t>6</a:t>
                      </a:r>
                      <a:endParaRPr lang="en-US" sz="1600" dirty="0">
                        <a:latin typeface="+mj-lt"/>
                      </a:endParaRPr>
                    </a:p>
                  </a:txBody>
                  <a:tcPr marL="91435" marR="91435" marT="45716" marB="45716"/>
                </a:tc>
              </a:tr>
              <a:tr h="362699">
                <a:tc>
                  <a:txBody>
                    <a:bodyPr/>
                    <a:lstStyle/>
                    <a:p>
                      <a:r>
                        <a:rPr lang="en-US" sz="1600" dirty="0" smtClean="0">
                          <a:latin typeface="+mj-lt"/>
                        </a:rPr>
                        <a:t>Passengers</a:t>
                      </a:r>
                      <a:endParaRPr lang="en-US" sz="1600" dirty="0">
                        <a:latin typeface="+mj-lt"/>
                      </a:endParaRPr>
                    </a:p>
                  </a:txBody>
                  <a:tcPr marL="91435" marR="91435" marT="45716" marB="45716"/>
                </a:tc>
                <a:tc>
                  <a:txBody>
                    <a:bodyPr/>
                    <a:lstStyle/>
                    <a:p>
                      <a:r>
                        <a:rPr lang="en-US" sz="1600" dirty="0" smtClean="0">
                          <a:latin typeface="+mj-lt"/>
                        </a:rPr>
                        <a:t>+8,500</a:t>
                      </a:r>
                      <a:endParaRPr lang="en-US" sz="1600" dirty="0">
                        <a:latin typeface="+mj-lt"/>
                      </a:endParaRPr>
                    </a:p>
                  </a:txBody>
                  <a:tcPr marL="91435" marR="91435" marT="45716" marB="45716"/>
                </a:tc>
              </a:tr>
              <a:tr h="362699">
                <a:tc>
                  <a:txBody>
                    <a:bodyPr/>
                    <a:lstStyle/>
                    <a:p>
                      <a:r>
                        <a:rPr lang="en-US" sz="1600" dirty="0" smtClean="0">
                          <a:latin typeface="+mj-lt"/>
                        </a:rPr>
                        <a:t>Hours</a:t>
                      </a:r>
                      <a:endParaRPr lang="en-US" sz="1600" dirty="0">
                        <a:latin typeface="+mj-lt"/>
                      </a:endParaRPr>
                    </a:p>
                  </a:txBody>
                  <a:tcPr marL="91435" marR="91435" marT="45716" marB="45716"/>
                </a:tc>
                <a:tc>
                  <a:txBody>
                    <a:bodyPr/>
                    <a:lstStyle/>
                    <a:p>
                      <a:r>
                        <a:rPr lang="en-US" sz="1600" dirty="0" smtClean="0">
                          <a:latin typeface="+mj-lt"/>
                        </a:rPr>
                        <a:t>10:00-17:00</a:t>
                      </a:r>
                      <a:r>
                        <a:rPr lang="en-US" sz="1600" baseline="0" dirty="0" smtClean="0">
                          <a:latin typeface="+mj-lt"/>
                        </a:rPr>
                        <a:t> daily</a:t>
                      </a:r>
                      <a:endParaRPr lang="en-US" sz="1600" dirty="0">
                        <a:latin typeface="+mj-lt"/>
                      </a:endParaRPr>
                    </a:p>
                  </a:txBody>
                  <a:tcPr marL="91435" marR="91435" marT="45716" marB="45716"/>
                </a:tc>
              </a:tr>
            </a:tbl>
          </a:graphicData>
        </a:graphic>
      </p:graphicFrame>
      <p:sp>
        <p:nvSpPr>
          <p:cNvPr id="3" name="Title 2"/>
          <p:cNvSpPr>
            <a:spLocks noGrp="1"/>
          </p:cNvSpPr>
          <p:nvPr>
            <p:ph type="title"/>
          </p:nvPr>
        </p:nvSpPr>
        <p:spPr/>
        <p:txBody>
          <a:bodyPr>
            <a:normAutofit/>
          </a:bodyPr>
          <a:lstStyle/>
          <a:p>
            <a:r>
              <a:rPr lang="en-CA" dirty="0">
                <a:latin typeface="Calibri" charset="0"/>
              </a:rPr>
              <a:t>Transit Leap 1 </a:t>
            </a:r>
            <a:r>
              <a:rPr lang="en-CA" dirty="0" smtClean="0">
                <a:latin typeface="Calibri" charset="0"/>
              </a:rPr>
              <a:t>example</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40</a:t>
            </a:fld>
            <a:endParaRPr lang="en-US"/>
          </a:p>
        </p:txBody>
      </p:sp>
    </p:spTree>
    <p:extLst>
      <p:ext uri="{BB962C8B-B14F-4D97-AF65-F5344CB8AC3E}">
        <p14:creationId xmlns:p14="http://schemas.microsoft.com/office/powerpoint/2010/main" val="21650564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st_20151013_ctdriverless13_1755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329731"/>
            <a:ext cx="77533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80025" y="4679356"/>
            <a:ext cx="3095625" cy="1323975"/>
          </a:xfrm>
          <a:prstGeom prst="rect">
            <a:avLst/>
          </a:prstGeom>
          <a:solidFill>
            <a:schemeClr val="bg2">
              <a:lumMod val="25000"/>
            </a:schemeClr>
          </a:solidFill>
        </p:spPr>
        <p:txBody>
          <a:bodyPr>
            <a:spAutoFit/>
          </a:bodyPr>
          <a:lstStyle/>
          <a:p>
            <a:pPr>
              <a:defRPr/>
            </a:pPr>
            <a:r>
              <a:rPr lang="en-US" sz="1600" b="1" dirty="0">
                <a:solidFill>
                  <a:srgbClr val="FFFFFF"/>
                </a:solidFill>
              </a:rPr>
              <a:t>Planning</a:t>
            </a:r>
          </a:p>
          <a:p>
            <a:pPr marL="177800" indent="-177800">
              <a:buFont typeface="Arial"/>
              <a:buChar char="•"/>
              <a:defRPr/>
            </a:pPr>
            <a:r>
              <a:rPr lang="en-US" sz="1600" dirty="0">
                <a:solidFill>
                  <a:srgbClr val="FFFFFF"/>
                </a:solidFill>
              </a:rPr>
              <a:t>fixed mass-transport services</a:t>
            </a:r>
          </a:p>
          <a:p>
            <a:pPr marL="177800" indent="-177800">
              <a:buFont typeface="Arial"/>
              <a:buChar char="•"/>
              <a:defRPr/>
            </a:pPr>
            <a:r>
              <a:rPr lang="en-US" sz="1600" dirty="0">
                <a:solidFill>
                  <a:srgbClr val="FFFFFF"/>
                </a:solidFill>
              </a:rPr>
              <a:t>on-demand shuttle services</a:t>
            </a:r>
          </a:p>
          <a:p>
            <a:pPr marL="177800" indent="-177800">
              <a:buFont typeface="Arial"/>
              <a:buChar char="•"/>
              <a:defRPr/>
            </a:pPr>
            <a:r>
              <a:rPr lang="en-US" sz="1600" dirty="0">
                <a:solidFill>
                  <a:srgbClr val="FFFFFF"/>
                </a:solidFill>
              </a:rPr>
              <a:t>freight transport</a:t>
            </a:r>
          </a:p>
          <a:p>
            <a:pPr marL="177800" indent="-177800">
              <a:buFont typeface="Arial"/>
              <a:buChar char="•"/>
              <a:defRPr/>
            </a:pPr>
            <a:r>
              <a:rPr lang="en-US" sz="1600" dirty="0">
                <a:solidFill>
                  <a:srgbClr val="FFFFFF"/>
                </a:solidFill>
              </a:rPr>
              <a:t>Utility (e.g., road sweeping)</a:t>
            </a:r>
          </a:p>
        </p:txBody>
      </p:sp>
      <p:sp>
        <p:nvSpPr>
          <p:cNvPr id="54275" name="TextBox 1"/>
          <p:cNvSpPr txBox="1">
            <a:spLocks noChangeArrowheads="1"/>
          </p:cNvSpPr>
          <p:nvPr/>
        </p:nvSpPr>
        <p:spPr bwMode="auto">
          <a:xfrm>
            <a:off x="431800" y="5963644"/>
            <a:ext cx="8461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solidFill>
                  <a:srgbClr val="000000"/>
                </a:solidFill>
              </a:rPr>
              <a:t>http://www.lta.gov.sg/content/ltaweb/en/roads-and-motoring/managing-traffic-and-congestion/intelligent-transport-systems/savi.html</a:t>
            </a:r>
          </a:p>
        </p:txBody>
      </p:sp>
      <p:sp>
        <p:nvSpPr>
          <p:cNvPr id="3" name="Title 2"/>
          <p:cNvSpPr>
            <a:spLocks noGrp="1"/>
          </p:cNvSpPr>
          <p:nvPr>
            <p:ph type="title"/>
          </p:nvPr>
        </p:nvSpPr>
        <p:spPr/>
        <p:txBody>
          <a:bodyPr>
            <a:normAutofit fontScale="90000"/>
          </a:bodyPr>
          <a:lstStyle/>
          <a:p>
            <a:r>
              <a:rPr lang="en-CA" dirty="0">
                <a:latin typeface="Calibri" charset="0"/>
              </a:rPr>
              <a:t>Singapore Autonomous Vehicle </a:t>
            </a:r>
            <a:r>
              <a:rPr lang="en-CA" dirty="0" smtClean="0">
                <a:latin typeface="Calibri" charset="0"/>
              </a:rPr>
              <a:t>Initiative</a:t>
            </a:r>
            <a:endParaRPr lang="en-US" dirty="0"/>
          </a:p>
        </p:txBody>
      </p:sp>
      <p:sp>
        <p:nvSpPr>
          <p:cNvPr id="2" name="Slide Number Placeholder 1"/>
          <p:cNvSpPr>
            <a:spLocks noGrp="1"/>
          </p:cNvSpPr>
          <p:nvPr>
            <p:ph type="sldNum" sz="quarter" idx="12"/>
          </p:nvPr>
        </p:nvSpPr>
        <p:spPr/>
        <p:txBody>
          <a:bodyPr/>
          <a:lstStyle/>
          <a:p>
            <a:fld id="{D7919A50-0205-D043-9F50-AE18F617819C}" type="slidenum">
              <a:rPr lang="en-US" smtClean="0"/>
              <a:pPr/>
              <a:t>41</a:t>
            </a:fld>
            <a:endParaRPr lang="en-US"/>
          </a:p>
        </p:txBody>
      </p:sp>
    </p:spTree>
    <p:extLst>
      <p:ext uri="{BB962C8B-B14F-4D97-AF65-F5344CB8AC3E}">
        <p14:creationId xmlns:p14="http://schemas.microsoft.com/office/powerpoint/2010/main" val="15624795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Transit Leap 1 route in One-North</a:t>
            </a:r>
            <a:endParaRPr lang="en-US" dirty="0"/>
          </a:p>
        </p:txBody>
      </p:sp>
      <p:sp>
        <p:nvSpPr>
          <p:cNvPr id="3" name="Slide Number Placeholder 2"/>
          <p:cNvSpPr>
            <a:spLocks noGrp="1"/>
          </p:cNvSpPr>
          <p:nvPr>
            <p:ph type="sldNum" sz="quarter" idx="12"/>
          </p:nvPr>
        </p:nvSpPr>
        <p:spPr/>
        <p:txBody>
          <a:bodyPr/>
          <a:lstStyle/>
          <a:p>
            <a:fld id="{209B8DC1-EBA1-BF4C-BBAB-EE8B97BB5E9A}" type="slidenum">
              <a:rPr lang="en-US" smtClean="0"/>
              <a:pPr/>
              <a:t>42</a:t>
            </a:fld>
            <a:endParaRPr lang="en-US"/>
          </a:p>
        </p:txBody>
      </p:sp>
      <p:pic>
        <p:nvPicPr>
          <p:cNvPr id="4" name="Picture 3" descr="Screenshot 2015-11-04 14.28.4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6275" y="1179625"/>
            <a:ext cx="3837428" cy="5396164"/>
          </a:xfrm>
          <a:prstGeom prst="rect">
            <a:avLst/>
          </a:prstGeom>
        </p:spPr>
      </p:pic>
      <p:sp>
        <p:nvSpPr>
          <p:cNvPr id="5" name="TextBox 4"/>
          <p:cNvSpPr txBox="1"/>
          <p:nvPr/>
        </p:nvSpPr>
        <p:spPr>
          <a:xfrm>
            <a:off x="6607029" y="2414693"/>
            <a:ext cx="2536971" cy="2554545"/>
          </a:xfrm>
          <a:prstGeom prst="rect">
            <a:avLst/>
          </a:prstGeom>
          <a:noFill/>
        </p:spPr>
        <p:txBody>
          <a:bodyPr wrap="square" rtlCol="0">
            <a:spAutoFit/>
          </a:bodyPr>
          <a:lstStyle/>
          <a:p>
            <a:r>
              <a:rPr lang="en-US" sz="3200" b="1" dirty="0">
                <a:solidFill>
                  <a:srgbClr val="FAA21B"/>
                </a:solidFill>
              </a:rPr>
              <a:t>Singapore Autonomous Vehicle </a:t>
            </a:r>
            <a:r>
              <a:rPr lang="en-US" sz="3200" b="1" dirty="0" smtClean="0">
                <a:solidFill>
                  <a:srgbClr val="FAA21B"/>
                </a:solidFill>
              </a:rPr>
              <a:t>Initiative</a:t>
            </a:r>
          </a:p>
          <a:p>
            <a:r>
              <a:rPr lang="en-US" sz="3200" b="1" dirty="0" smtClean="0">
                <a:solidFill>
                  <a:srgbClr val="FAA21B"/>
                </a:solidFill>
              </a:rPr>
              <a:t>(2km</a:t>
            </a:r>
            <a:r>
              <a:rPr lang="en-US" sz="3200" b="1" baseline="30000" dirty="0" smtClean="0">
                <a:solidFill>
                  <a:srgbClr val="FAA21B"/>
                </a:solidFill>
              </a:rPr>
              <a:t>2</a:t>
            </a:r>
            <a:r>
              <a:rPr lang="en-US" sz="3200" b="1" dirty="0" smtClean="0">
                <a:solidFill>
                  <a:srgbClr val="FAA21B"/>
                </a:solidFill>
              </a:rPr>
              <a:t>)</a:t>
            </a:r>
            <a:endParaRPr lang="en-US" sz="3200" b="1" dirty="0">
              <a:solidFill>
                <a:srgbClr val="FAA21B"/>
              </a:solidFill>
            </a:endParaRPr>
          </a:p>
        </p:txBody>
      </p:sp>
      <p:sp>
        <p:nvSpPr>
          <p:cNvPr id="6" name="TextBox 5"/>
          <p:cNvSpPr txBox="1"/>
          <p:nvPr/>
        </p:nvSpPr>
        <p:spPr>
          <a:xfrm>
            <a:off x="4691225" y="1944133"/>
            <a:ext cx="389049" cy="584776"/>
          </a:xfrm>
          <a:prstGeom prst="rect">
            <a:avLst/>
          </a:prstGeom>
          <a:noFill/>
        </p:spPr>
        <p:txBody>
          <a:bodyPr wrap="none" rtlCol="0">
            <a:spAutoFit/>
          </a:bodyPr>
          <a:lstStyle/>
          <a:p>
            <a:r>
              <a:rPr lang="en-US" sz="3200" dirty="0" smtClean="0">
                <a:solidFill>
                  <a:srgbClr val="FAA21B"/>
                </a:solidFill>
              </a:rPr>
              <a:t>*</a:t>
            </a:r>
            <a:endParaRPr lang="en-US" sz="3200" dirty="0">
              <a:solidFill>
                <a:srgbClr val="FAA21B"/>
              </a:solidFill>
            </a:endParaRPr>
          </a:p>
        </p:txBody>
      </p:sp>
    </p:spTree>
    <p:extLst>
      <p:ext uri="{BB962C8B-B14F-4D97-AF65-F5344CB8AC3E}">
        <p14:creationId xmlns:p14="http://schemas.microsoft.com/office/powerpoint/2010/main" val="420342475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COjuILmVEAAzEj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75148"/>
            <a:ext cx="80645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7919A50-0205-D043-9F50-AE18F617819C}" type="slidenum">
              <a:rPr lang="en-US" smtClean="0"/>
              <a:pPr/>
              <a:t>43</a:t>
            </a:fld>
            <a:endParaRPr lang="en-US"/>
          </a:p>
        </p:txBody>
      </p:sp>
      <p:sp>
        <p:nvSpPr>
          <p:cNvPr id="7" name="Title 6"/>
          <p:cNvSpPr>
            <a:spLocks noGrp="1"/>
          </p:cNvSpPr>
          <p:nvPr>
            <p:ph type="title" idx="4294967295"/>
          </p:nvPr>
        </p:nvSpPr>
        <p:spPr>
          <a:xfrm>
            <a:off x="3043922" y="396926"/>
            <a:ext cx="5589587" cy="792162"/>
          </a:xfrm>
        </p:spPr>
        <p:txBody>
          <a:bodyPr>
            <a:normAutofit/>
          </a:bodyPr>
          <a:lstStyle/>
          <a:p>
            <a:pPr algn="r">
              <a:defRPr/>
            </a:pPr>
            <a:r>
              <a:rPr lang="en-US" dirty="0" smtClean="0">
                <a:solidFill>
                  <a:schemeClr val="tx1"/>
                </a:solidFill>
                <a:cs typeface="+mj-cs"/>
              </a:rPr>
              <a:t>WEpod – The Netherlands</a:t>
            </a:r>
            <a:endParaRPr lang="en-US" dirty="0">
              <a:solidFill>
                <a:schemeClr val="tx1"/>
              </a:solidFill>
              <a:cs typeface="+mj-cs"/>
            </a:endParaRPr>
          </a:p>
        </p:txBody>
      </p:sp>
      <p:sp>
        <p:nvSpPr>
          <p:cNvPr id="6" name="TextBox 5"/>
          <p:cNvSpPr txBox="1"/>
          <p:nvPr/>
        </p:nvSpPr>
        <p:spPr>
          <a:xfrm>
            <a:off x="1588" y="5602785"/>
            <a:ext cx="9142412" cy="646113"/>
          </a:xfrm>
          <a:prstGeom prst="rect">
            <a:avLst/>
          </a:prstGeom>
          <a:solidFill>
            <a:schemeClr val="bg2">
              <a:lumMod val="25000"/>
            </a:schemeClr>
          </a:solidFill>
        </p:spPr>
        <p:txBody>
          <a:bodyPr>
            <a:spAutoFit/>
          </a:bodyPr>
          <a:lstStyle/>
          <a:p>
            <a:pPr algn="ctr">
              <a:defRPr/>
            </a:pPr>
            <a:r>
              <a:rPr lang="en-US" dirty="0">
                <a:solidFill>
                  <a:srgbClr val="FFFFFF"/>
                </a:solidFill>
              </a:rPr>
              <a:t>Self-driving </a:t>
            </a:r>
            <a:r>
              <a:rPr lang="en-US" dirty="0" err="1">
                <a:solidFill>
                  <a:srgbClr val="FFFFFF"/>
                </a:solidFill>
              </a:rPr>
              <a:t>WEpod</a:t>
            </a:r>
            <a:r>
              <a:rPr lang="en-US" dirty="0">
                <a:solidFill>
                  <a:srgbClr val="FFFFFF"/>
                </a:solidFill>
              </a:rPr>
              <a:t> to move passengers on public roads among public traffic between </a:t>
            </a:r>
            <a:r>
              <a:rPr lang="en-US" dirty="0" err="1">
                <a:solidFill>
                  <a:srgbClr val="FFFFFF"/>
                </a:solidFill>
              </a:rPr>
              <a:t>Wageningen</a:t>
            </a:r>
            <a:r>
              <a:rPr lang="en-US" dirty="0">
                <a:solidFill>
                  <a:srgbClr val="FFFFFF"/>
                </a:solidFill>
              </a:rPr>
              <a:t> and Ede, about 11k apart; buses carry 6-12 people at 25 </a:t>
            </a:r>
            <a:r>
              <a:rPr lang="en-US" dirty="0" err="1">
                <a:solidFill>
                  <a:srgbClr val="FFFFFF"/>
                </a:solidFill>
              </a:rPr>
              <a:t>kph</a:t>
            </a:r>
            <a:r>
              <a:rPr lang="en-US" dirty="0">
                <a:solidFill>
                  <a:srgbClr val="FFFFFF"/>
                </a:solidFill>
              </a:rPr>
              <a:t>.</a:t>
            </a:r>
          </a:p>
        </p:txBody>
      </p:sp>
      <p:sp>
        <p:nvSpPr>
          <p:cNvPr id="3" name="TextBox 2"/>
          <p:cNvSpPr txBox="1"/>
          <p:nvPr/>
        </p:nvSpPr>
        <p:spPr>
          <a:xfrm>
            <a:off x="5148263" y="1200250"/>
            <a:ext cx="3492500" cy="892175"/>
          </a:xfrm>
          <a:prstGeom prst="rect">
            <a:avLst/>
          </a:prstGeom>
          <a:solidFill>
            <a:schemeClr val="bg1">
              <a:lumMod val="85000"/>
            </a:schemeClr>
          </a:solidFill>
        </p:spPr>
        <p:txBody>
          <a:bodyPr>
            <a:spAutoFit/>
          </a:bodyPr>
          <a:lstStyle/>
          <a:p>
            <a:pPr algn="r">
              <a:defRPr/>
            </a:pPr>
            <a:r>
              <a:rPr lang="en-US" sz="2000" b="1" dirty="0">
                <a:latin typeface="Times New Roman"/>
                <a:cs typeface="Times New Roman"/>
              </a:rPr>
              <a:t>“First driverless buses travel public roads in Netherlands”</a:t>
            </a:r>
            <a:br>
              <a:rPr lang="en-US" sz="2000" b="1" dirty="0">
                <a:latin typeface="Times New Roman"/>
                <a:cs typeface="Times New Roman"/>
              </a:rPr>
            </a:br>
            <a:r>
              <a:rPr lang="en-US" sz="1200" dirty="0"/>
              <a:t>(The Telegraph, Jan 28, 2016)</a:t>
            </a:r>
          </a:p>
        </p:txBody>
      </p:sp>
    </p:spTree>
    <p:extLst>
      <p:ext uri="{BB962C8B-B14F-4D97-AF65-F5344CB8AC3E}">
        <p14:creationId xmlns:p14="http://schemas.microsoft.com/office/powerpoint/2010/main" val="2242029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9B8DC1-EBA1-BF4C-BBAB-EE8B97BB5E9A}" type="slidenum">
              <a:rPr lang="en-US" smtClean="0"/>
              <a:pPr/>
              <a:t>44</a:t>
            </a:fld>
            <a:endParaRPr lang="en-US" dirty="0"/>
          </a:p>
        </p:txBody>
      </p:sp>
      <p:pic>
        <p:nvPicPr>
          <p:cNvPr id="7" name="Picture 6" descr="navya-arma-bu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0027" y="3823022"/>
            <a:ext cx="3072520" cy="2304390"/>
          </a:xfrm>
          <a:prstGeom prst="rect">
            <a:avLst/>
          </a:prstGeom>
        </p:spPr>
      </p:pic>
      <p:pic>
        <p:nvPicPr>
          <p:cNvPr id="9" name="Picture 8" descr="Screenshot 2016-04-10 07.50.15.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5624">
            <a:off x="2613069" y="1118992"/>
            <a:ext cx="5749451" cy="2225978"/>
          </a:xfrm>
          <a:prstGeom prst="rect">
            <a:avLst/>
          </a:prstGeom>
        </p:spPr>
      </p:pic>
      <p:pic>
        <p:nvPicPr>
          <p:cNvPr id="4" name="Picture 3" descr="Screenshot 2016-04-06 12.50.08.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304038">
            <a:off x="198286" y="728166"/>
            <a:ext cx="7155669" cy="689703"/>
          </a:xfrm>
          <a:prstGeom prst="rect">
            <a:avLst/>
          </a:prstGeom>
          <a:ln>
            <a:solidFill>
              <a:schemeClr val="bg1">
                <a:lumMod val="75000"/>
              </a:schemeClr>
            </a:solidFill>
          </a:ln>
        </p:spPr>
      </p:pic>
      <p:pic>
        <p:nvPicPr>
          <p:cNvPr id="6" name="Picture 5" descr="Screenshot 2016-04-06 12.47.35.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190914">
            <a:off x="449168" y="3331088"/>
            <a:ext cx="7353300" cy="1028700"/>
          </a:xfrm>
          <a:prstGeom prst="rect">
            <a:avLst/>
          </a:prstGeom>
          <a:ln>
            <a:solidFill>
              <a:schemeClr val="bg1">
                <a:lumMod val="75000"/>
              </a:schemeClr>
            </a:solidFill>
          </a:ln>
        </p:spPr>
      </p:pic>
      <p:pic>
        <p:nvPicPr>
          <p:cNvPr id="3" name="Picture 2" descr="Screenshot 2016-04-06 12.53.0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618" y="4691086"/>
            <a:ext cx="6040497" cy="1515537"/>
          </a:xfrm>
          <a:prstGeom prst="rect">
            <a:avLst/>
          </a:prstGeom>
          <a:ln>
            <a:solidFill>
              <a:schemeClr val="bg1">
                <a:lumMod val="75000"/>
              </a:schemeClr>
            </a:solidFill>
          </a:ln>
        </p:spPr>
      </p:pic>
    </p:spTree>
    <p:extLst>
      <p:ext uri="{BB962C8B-B14F-4D97-AF65-F5344CB8AC3E}">
        <p14:creationId xmlns:p14="http://schemas.microsoft.com/office/powerpoint/2010/main" val="5952816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 descr="Screenshot 2016-05-02 14.46.2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33064">
            <a:off x="341313" y="1903413"/>
            <a:ext cx="81549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7" descr="Screenshot 2016-05-02 14.3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7919">
            <a:off x="1025525" y="3052763"/>
            <a:ext cx="73469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5400000">
            <a:off x="8442325" y="3392488"/>
            <a:ext cx="1260475" cy="215900"/>
          </a:xfrm>
          <a:prstGeom prst="rect">
            <a:avLst/>
          </a:prstGeom>
          <a:noFill/>
        </p:spPr>
        <p:txBody>
          <a:bodyPr wrap="none">
            <a:spAutoFit/>
          </a:bodyPr>
          <a:lstStyle/>
          <a:p>
            <a:pPr>
              <a:defRPr/>
            </a:pPr>
            <a:r>
              <a:rPr lang="en-US" sz="800" dirty="0">
                <a:solidFill>
                  <a:schemeClr val="bg2">
                    <a:lumMod val="60000"/>
                    <a:lumOff val="40000"/>
                  </a:schemeClr>
                </a:solidFill>
              </a:rPr>
              <a:t>© Grush Niles Strategic</a:t>
            </a:r>
          </a:p>
        </p:txBody>
      </p:sp>
      <p:sp>
        <p:nvSpPr>
          <p:cNvPr id="6" name="Rectangle 2"/>
          <p:cNvSpPr txBox="1">
            <a:spLocks noChangeArrowheads="1"/>
          </p:cNvSpPr>
          <p:nvPr/>
        </p:nvSpPr>
        <p:spPr>
          <a:xfrm>
            <a:off x="611188" y="260350"/>
            <a:ext cx="8229600" cy="1152525"/>
          </a:xfrm>
          <a:prstGeom prst="rect">
            <a:avLst/>
          </a:prstGeom>
        </p:spPr>
        <p:txBody>
          <a:bodyPr/>
          <a:lstStyle>
            <a:lvl1pPr algn="l" rtl="0" eaLnBrk="0" fontAlgn="base" hangingPunct="0">
              <a:spcBef>
                <a:spcPct val="0"/>
              </a:spcBef>
              <a:spcAft>
                <a:spcPct val="0"/>
              </a:spcAft>
              <a:defRPr sz="2400" b="1">
                <a:solidFill>
                  <a:srgbClr val="00457C"/>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457C"/>
                </a:solidFill>
                <a:latin typeface="Arial" charset="0"/>
              </a:defRPr>
            </a:lvl6pPr>
            <a:lvl7pPr marL="914400" algn="l" rtl="0" fontAlgn="base">
              <a:spcBef>
                <a:spcPct val="0"/>
              </a:spcBef>
              <a:spcAft>
                <a:spcPct val="0"/>
              </a:spcAft>
              <a:defRPr sz="2400" b="1">
                <a:solidFill>
                  <a:srgbClr val="00457C"/>
                </a:solidFill>
                <a:latin typeface="Arial" charset="0"/>
              </a:defRPr>
            </a:lvl7pPr>
            <a:lvl8pPr marL="1371600" algn="l" rtl="0" fontAlgn="base">
              <a:spcBef>
                <a:spcPct val="0"/>
              </a:spcBef>
              <a:spcAft>
                <a:spcPct val="0"/>
              </a:spcAft>
              <a:defRPr sz="2400" b="1">
                <a:solidFill>
                  <a:srgbClr val="00457C"/>
                </a:solidFill>
                <a:latin typeface="Arial" charset="0"/>
              </a:defRPr>
            </a:lvl8pPr>
            <a:lvl9pPr marL="1828800" algn="l" rtl="0" fontAlgn="base">
              <a:spcBef>
                <a:spcPct val="0"/>
              </a:spcBef>
              <a:spcAft>
                <a:spcPct val="0"/>
              </a:spcAft>
              <a:defRPr sz="2400" b="1">
                <a:solidFill>
                  <a:srgbClr val="00457C"/>
                </a:solidFill>
                <a:latin typeface="Arial" charset="0"/>
              </a:defRPr>
            </a:lvl9pPr>
          </a:lstStyle>
          <a:p>
            <a:pPr eaLnBrk="1" hangingPunct="1">
              <a:defRPr/>
            </a:pPr>
            <a:r>
              <a:rPr lang="en-CA" sz="3600" dirty="0" smtClean="0">
                <a:latin typeface="Calibri" charset="0"/>
                <a:cs typeface="+mj-cs"/>
              </a:rPr>
              <a:t>Urmson &amp; Musk hint: autonomous bus</a:t>
            </a:r>
          </a:p>
          <a:p>
            <a:pPr eaLnBrk="1" hangingPunct="1">
              <a:defRPr/>
            </a:pPr>
            <a:r>
              <a:rPr lang="en-CA" i="1" dirty="0" smtClean="0">
                <a:latin typeface="Calibri" charset="0"/>
                <a:cs typeface="+mj-cs"/>
              </a:rPr>
              <a:t>…and both admit Level 5 is farther off</a:t>
            </a:r>
            <a:endParaRPr lang="en-CA" i="1" dirty="0">
              <a:latin typeface="Calibri" charset="0"/>
              <a:cs typeface="+mj-cs"/>
            </a:endParaRPr>
          </a:p>
        </p:txBody>
      </p:sp>
      <p:sp>
        <p:nvSpPr>
          <p:cNvPr id="2" name="Slide Number Placeholder 1"/>
          <p:cNvSpPr>
            <a:spLocks noGrp="1"/>
          </p:cNvSpPr>
          <p:nvPr>
            <p:ph type="sldNum" sz="quarter" idx="12"/>
          </p:nvPr>
        </p:nvSpPr>
        <p:spPr/>
        <p:txBody>
          <a:bodyPr/>
          <a:lstStyle/>
          <a:p>
            <a:fld id="{D7919A50-0205-D043-9F50-AE18F617819C}" type="slidenum">
              <a:rPr lang="en-US" smtClean="0"/>
              <a:pPr/>
              <a:t>45</a:t>
            </a:fld>
            <a:endParaRPr lang="en-US"/>
          </a:p>
        </p:txBody>
      </p:sp>
    </p:spTree>
    <p:extLst>
      <p:ext uri="{BB962C8B-B14F-4D97-AF65-F5344CB8AC3E}">
        <p14:creationId xmlns:p14="http://schemas.microsoft.com/office/powerpoint/2010/main" val="24238705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route to massive shared </a:t>
            </a:r>
            <a:r>
              <a:rPr lang="en-US" dirty="0" smtClean="0"/>
              <a:t>fleets</a:t>
            </a:r>
            <a:endParaRPr lang="en-US" dirty="0"/>
          </a:p>
        </p:txBody>
      </p:sp>
      <p:sp>
        <p:nvSpPr>
          <p:cNvPr id="3" name="Content Placeholder 2"/>
          <p:cNvSpPr>
            <a:spLocks noGrp="1"/>
          </p:cNvSpPr>
          <p:nvPr>
            <p:ph idx="1"/>
          </p:nvPr>
        </p:nvSpPr>
        <p:spPr/>
        <p:txBody>
          <a:bodyPr/>
          <a:lstStyle/>
          <a:p>
            <a:pPr marL="514350" indent="-514350">
              <a:spcBef>
                <a:spcPts val="0"/>
              </a:spcBef>
              <a:spcAft>
                <a:spcPts val="1200"/>
              </a:spcAft>
              <a:buFont typeface="+mj-lt"/>
              <a:buAutoNum type="arabicPeriod"/>
            </a:pPr>
            <a:r>
              <a:rPr lang="en-US" dirty="0" smtClean="0"/>
              <a:t>Create (</a:t>
            </a:r>
            <a:r>
              <a:rPr lang="en-US" dirty="0"/>
              <a:t>d</a:t>
            </a:r>
            <a:r>
              <a:rPr lang="en-US" dirty="0" smtClean="0"/>
              <a:t>on’t predict) the future we want</a:t>
            </a:r>
          </a:p>
          <a:p>
            <a:pPr marL="514350" indent="-514350">
              <a:spcBef>
                <a:spcPts val="0"/>
              </a:spcBef>
              <a:spcAft>
                <a:spcPts val="1200"/>
              </a:spcAft>
              <a:buFont typeface="+mj-lt"/>
              <a:buAutoNum type="arabicPeriod"/>
            </a:pPr>
            <a:r>
              <a:rPr lang="en-US" dirty="0" smtClean="0"/>
              <a:t>Respect the commercial, social and safety value of attention</a:t>
            </a:r>
          </a:p>
          <a:p>
            <a:pPr marL="514350" indent="-514350">
              <a:spcBef>
                <a:spcPts val="0"/>
              </a:spcBef>
              <a:spcAft>
                <a:spcPts val="1200"/>
              </a:spcAft>
              <a:buFont typeface="+mj-lt"/>
              <a:buAutoNum type="arabicPeriod"/>
            </a:pPr>
            <a:r>
              <a:rPr lang="en-US" dirty="0" smtClean="0"/>
              <a:t>Respect the wickedness of automobility</a:t>
            </a:r>
          </a:p>
          <a:p>
            <a:pPr marL="514350" indent="-514350">
              <a:spcBef>
                <a:spcPts val="0"/>
              </a:spcBef>
              <a:spcAft>
                <a:spcPts val="1200"/>
              </a:spcAft>
              <a:buFont typeface="+mj-lt"/>
              <a:buAutoNum type="arabicPeriod"/>
            </a:pPr>
            <a:r>
              <a:rPr lang="en-US" dirty="0" smtClean="0"/>
              <a:t>Use behavioral economics</a:t>
            </a:r>
          </a:p>
          <a:p>
            <a:pPr marL="514350" indent="-514350">
              <a:spcBef>
                <a:spcPts val="0"/>
              </a:spcBef>
              <a:spcAft>
                <a:spcPts val="1200"/>
              </a:spcAft>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7919A50-0205-D043-9F50-AE18F617819C}" type="slidenum">
              <a:rPr lang="en-US" smtClean="0"/>
              <a:t>46</a:t>
            </a:fld>
            <a:endParaRPr lang="en-US"/>
          </a:p>
        </p:txBody>
      </p:sp>
    </p:spTree>
    <p:extLst>
      <p:ext uri="{BB962C8B-B14F-4D97-AF65-F5344CB8AC3E}">
        <p14:creationId xmlns:p14="http://schemas.microsoft.com/office/powerpoint/2010/main" val="27572122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spect="1"/>
          </p:cNvSpPr>
          <p:nvPr/>
        </p:nvSpPr>
        <p:spPr>
          <a:xfrm>
            <a:off x="604838" y="1326623"/>
            <a:ext cx="1646237" cy="1646237"/>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b="1" dirty="0">
                <a:solidFill>
                  <a:srgbClr val="000000"/>
                </a:solidFill>
                <a:latin typeface="+mj-lt"/>
              </a:rPr>
              <a:t>Level 3</a:t>
            </a:r>
          </a:p>
          <a:p>
            <a:pPr algn="ctr">
              <a:defRPr/>
            </a:pPr>
            <a:endParaRPr lang="en-US" sz="1100" dirty="0">
              <a:solidFill>
                <a:srgbClr val="000000"/>
              </a:solidFill>
              <a:latin typeface="+mj-lt"/>
            </a:endParaRPr>
          </a:p>
          <a:p>
            <a:pPr algn="ctr">
              <a:defRPr/>
            </a:pPr>
            <a:r>
              <a:rPr lang="en-US" dirty="0">
                <a:solidFill>
                  <a:srgbClr val="000000"/>
                </a:solidFill>
                <a:latin typeface="+mj-lt"/>
              </a:rPr>
              <a:t>Conditional Automation</a:t>
            </a:r>
          </a:p>
          <a:p>
            <a:pPr algn="ctr">
              <a:defRPr/>
            </a:pPr>
            <a:endParaRPr lang="en-US" dirty="0">
              <a:solidFill>
                <a:srgbClr val="000000"/>
              </a:solidFill>
              <a:latin typeface="+mj-lt"/>
            </a:endParaRPr>
          </a:p>
        </p:txBody>
      </p:sp>
      <p:sp>
        <p:nvSpPr>
          <p:cNvPr id="16" name="Rectangle 2"/>
          <p:cNvSpPr txBox="1">
            <a:spLocks noChangeArrowheads="1"/>
          </p:cNvSpPr>
          <p:nvPr/>
        </p:nvSpPr>
        <p:spPr>
          <a:xfrm>
            <a:off x="604838" y="534460"/>
            <a:ext cx="8229600" cy="647700"/>
          </a:xfrm>
          <a:prstGeom prst="rect">
            <a:avLst/>
          </a:prstGeom>
        </p:spPr>
        <p:txBody>
          <a:bodyPr/>
          <a:lstStyle>
            <a:lvl1pPr algn="l" rtl="0" eaLnBrk="0" fontAlgn="base" hangingPunct="0">
              <a:spcBef>
                <a:spcPct val="0"/>
              </a:spcBef>
              <a:spcAft>
                <a:spcPct val="0"/>
              </a:spcAft>
              <a:defRPr sz="2400" b="1">
                <a:solidFill>
                  <a:srgbClr val="00457C"/>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0457C"/>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0457C"/>
                </a:solidFill>
                <a:latin typeface="Arial" charset="0"/>
              </a:defRPr>
            </a:lvl6pPr>
            <a:lvl7pPr marL="914400" algn="l" rtl="0" fontAlgn="base">
              <a:spcBef>
                <a:spcPct val="0"/>
              </a:spcBef>
              <a:spcAft>
                <a:spcPct val="0"/>
              </a:spcAft>
              <a:defRPr sz="2400" b="1">
                <a:solidFill>
                  <a:srgbClr val="00457C"/>
                </a:solidFill>
                <a:latin typeface="Arial" charset="0"/>
              </a:defRPr>
            </a:lvl7pPr>
            <a:lvl8pPr marL="1371600" algn="l" rtl="0" fontAlgn="base">
              <a:spcBef>
                <a:spcPct val="0"/>
              </a:spcBef>
              <a:spcAft>
                <a:spcPct val="0"/>
              </a:spcAft>
              <a:defRPr sz="2400" b="1">
                <a:solidFill>
                  <a:srgbClr val="00457C"/>
                </a:solidFill>
                <a:latin typeface="Arial" charset="0"/>
              </a:defRPr>
            </a:lvl8pPr>
            <a:lvl9pPr marL="1828800" algn="l" rtl="0" fontAlgn="base">
              <a:spcBef>
                <a:spcPct val="0"/>
              </a:spcBef>
              <a:spcAft>
                <a:spcPct val="0"/>
              </a:spcAft>
              <a:defRPr sz="2400" b="1">
                <a:solidFill>
                  <a:srgbClr val="00457C"/>
                </a:solidFill>
                <a:latin typeface="Arial" charset="0"/>
              </a:defRPr>
            </a:lvl9pPr>
          </a:lstStyle>
          <a:p>
            <a:pPr eaLnBrk="1" hangingPunct="1">
              <a:defRPr/>
            </a:pPr>
            <a:r>
              <a:rPr lang="en-CA" sz="3600" dirty="0" smtClean="0">
                <a:latin typeface="Calibri" charset="0"/>
                <a:cs typeface="+mj-cs"/>
              </a:rPr>
              <a:t>Personal                                 Public</a:t>
            </a:r>
            <a:endParaRPr lang="en-CA" sz="3600" dirty="0">
              <a:latin typeface="Calibri" charset="0"/>
              <a:cs typeface="+mj-cs"/>
            </a:endParaRPr>
          </a:p>
        </p:txBody>
      </p:sp>
      <p:sp>
        <p:nvSpPr>
          <p:cNvPr id="8" name="Oval 7"/>
          <p:cNvSpPr>
            <a:spLocks noChangeAspect="1"/>
          </p:cNvSpPr>
          <p:nvPr/>
        </p:nvSpPr>
        <p:spPr>
          <a:xfrm>
            <a:off x="5651500" y="1326623"/>
            <a:ext cx="1646238" cy="1646237"/>
          </a:xfrm>
          <a:prstGeom prst="ellipse">
            <a:avLst/>
          </a:prstGeom>
          <a:solidFill>
            <a:srgbClr val="DEB4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000" b="1" dirty="0">
                <a:solidFill>
                  <a:srgbClr val="000000"/>
                </a:solidFill>
                <a:latin typeface="+mj-lt"/>
              </a:rPr>
              <a:t>Level 5</a:t>
            </a:r>
          </a:p>
          <a:p>
            <a:pPr algn="ctr">
              <a:defRPr/>
            </a:pPr>
            <a:endParaRPr lang="en-US" sz="1100" dirty="0">
              <a:solidFill>
                <a:srgbClr val="000000"/>
              </a:solidFill>
              <a:latin typeface="+mj-lt"/>
            </a:endParaRPr>
          </a:p>
          <a:p>
            <a:pPr algn="ctr">
              <a:defRPr/>
            </a:pPr>
            <a:r>
              <a:rPr lang="en-US" dirty="0">
                <a:solidFill>
                  <a:srgbClr val="000000"/>
                </a:solidFill>
                <a:latin typeface="+mj-lt"/>
              </a:rPr>
              <a:t>Full Automation</a:t>
            </a:r>
          </a:p>
          <a:p>
            <a:pPr algn="ctr">
              <a:defRPr/>
            </a:pPr>
            <a:endParaRPr lang="en-US" dirty="0">
              <a:solidFill>
                <a:srgbClr val="000000"/>
              </a:solidFill>
              <a:latin typeface="+mj-lt"/>
            </a:endParaRPr>
          </a:p>
        </p:txBody>
      </p:sp>
      <p:sp>
        <p:nvSpPr>
          <p:cNvPr id="47109" name="TextBox 1"/>
          <p:cNvSpPr txBox="1">
            <a:spLocks noChangeArrowheads="1"/>
          </p:cNvSpPr>
          <p:nvPr/>
        </p:nvSpPr>
        <p:spPr bwMode="auto">
          <a:xfrm>
            <a:off x="604838" y="3126848"/>
            <a:ext cx="3390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457C"/>
                </a:solidFill>
              </a:rPr>
              <a:t>Goes anywhere a licensed human can drive</a:t>
            </a:r>
          </a:p>
          <a:p>
            <a:pPr eaLnBrk="1" hangingPunct="1"/>
            <a:endParaRPr lang="en-US" sz="2000" b="1">
              <a:solidFill>
                <a:srgbClr val="00457C"/>
              </a:solidFill>
            </a:endParaRPr>
          </a:p>
          <a:p>
            <a:pPr eaLnBrk="1" hangingPunct="1"/>
            <a:r>
              <a:rPr lang="en-US" sz="2000" b="1">
                <a:solidFill>
                  <a:srgbClr val="00457C"/>
                </a:solidFill>
              </a:rPr>
              <a:t>Household/consumer use</a:t>
            </a:r>
          </a:p>
          <a:p>
            <a:pPr eaLnBrk="1" hangingPunct="1"/>
            <a:endParaRPr lang="en-US" sz="2000" b="1">
              <a:solidFill>
                <a:srgbClr val="00457C"/>
              </a:solidFill>
            </a:endParaRPr>
          </a:p>
          <a:p>
            <a:pPr eaLnBrk="1" hangingPunct="1"/>
            <a:r>
              <a:rPr lang="en-US" sz="2000" b="1">
                <a:solidFill>
                  <a:srgbClr val="00457C"/>
                </a:solidFill>
              </a:rPr>
              <a:t>(prefer over Level 5 due to access anxiety)</a:t>
            </a:r>
          </a:p>
          <a:p>
            <a:pPr eaLnBrk="1" hangingPunct="1"/>
            <a:endParaRPr lang="en-US" sz="2000" b="1">
              <a:solidFill>
                <a:srgbClr val="00457C"/>
              </a:solidFill>
            </a:endParaRPr>
          </a:p>
          <a:p>
            <a:pPr eaLnBrk="1" hangingPunct="1"/>
            <a:r>
              <a:rPr lang="en-US" sz="2000" b="1">
                <a:solidFill>
                  <a:srgbClr val="00457C"/>
                </a:solidFill>
              </a:rPr>
              <a:t>Operator in seat</a:t>
            </a:r>
          </a:p>
        </p:txBody>
      </p:sp>
      <p:sp>
        <p:nvSpPr>
          <p:cNvPr id="47110" name="TextBox 14"/>
          <p:cNvSpPr txBox="1">
            <a:spLocks noChangeArrowheads="1"/>
          </p:cNvSpPr>
          <p:nvPr/>
        </p:nvSpPr>
        <p:spPr bwMode="auto">
          <a:xfrm>
            <a:off x="5651500" y="3126848"/>
            <a:ext cx="307816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00457C"/>
                </a:solidFill>
              </a:rPr>
              <a:t>Managed use</a:t>
            </a:r>
          </a:p>
          <a:p>
            <a:pPr eaLnBrk="1" hangingPunct="1"/>
            <a:r>
              <a:rPr lang="en-US" sz="2000" b="1" dirty="0">
                <a:solidFill>
                  <a:srgbClr val="00457C"/>
                </a:solidFill>
              </a:rPr>
              <a:t>Constrained locations</a:t>
            </a:r>
          </a:p>
          <a:p>
            <a:pPr marL="0" lvl="1" eaLnBrk="1" hangingPunct="1"/>
            <a:r>
              <a:rPr lang="en-US" sz="2000" b="1" dirty="0">
                <a:solidFill>
                  <a:srgbClr val="1F497D"/>
                </a:solidFill>
              </a:rPr>
              <a:t>Scheduled operations</a:t>
            </a:r>
          </a:p>
          <a:p>
            <a:pPr marL="0" lvl="1" eaLnBrk="1" hangingPunct="1"/>
            <a:r>
              <a:rPr lang="en-US" sz="2000" b="1" dirty="0">
                <a:solidFill>
                  <a:srgbClr val="1F497D"/>
                </a:solidFill>
              </a:rPr>
              <a:t>Controlled situations</a:t>
            </a:r>
          </a:p>
          <a:p>
            <a:pPr marL="0" lvl="1" eaLnBrk="1" hangingPunct="1"/>
            <a:r>
              <a:rPr lang="en-US" sz="2000" b="1" dirty="0">
                <a:solidFill>
                  <a:srgbClr val="1F497D"/>
                </a:solidFill>
              </a:rPr>
              <a:t>Prepared routes</a:t>
            </a:r>
          </a:p>
          <a:p>
            <a:pPr marL="0" lvl="1" eaLnBrk="1" hangingPunct="1"/>
            <a:endParaRPr lang="en-US" sz="2000" b="1" dirty="0">
              <a:solidFill>
                <a:srgbClr val="1F497D"/>
              </a:solidFill>
            </a:endParaRPr>
          </a:p>
          <a:p>
            <a:pPr marL="0" lvl="1" eaLnBrk="1" hangingPunct="1"/>
            <a:r>
              <a:rPr lang="en-US" sz="2000" b="1" dirty="0">
                <a:solidFill>
                  <a:srgbClr val="1F497D"/>
                </a:solidFill>
              </a:rPr>
              <a:t>Robocab  |  Robotransit</a:t>
            </a:r>
          </a:p>
          <a:p>
            <a:pPr marL="0" lvl="1" eaLnBrk="1" hangingPunct="1"/>
            <a:endParaRPr lang="en-US" sz="2000" b="1" dirty="0">
              <a:solidFill>
                <a:srgbClr val="1F497D"/>
              </a:solidFill>
            </a:endParaRPr>
          </a:p>
          <a:p>
            <a:pPr eaLnBrk="1" hangingPunct="1"/>
            <a:r>
              <a:rPr lang="en-US" sz="2000" b="1" dirty="0" smtClean="0">
                <a:solidFill>
                  <a:srgbClr val="00457C"/>
                </a:solidFill>
              </a:rPr>
              <a:t>At first: stewards </a:t>
            </a:r>
            <a:r>
              <a:rPr lang="en-US" sz="2000" b="1" dirty="0">
                <a:solidFill>
                  <a:srgbClr val="00457C"/>
                </a:solidFill>
              </a:rPr>
              <a:t>&amp;</a:t>
            </a:r>
            <a:br>
              <a:rPr lang="en-US" sz="2000" b="1" dirty="0">
                <a:solidFill>
                  <a:srgbClr val="00457C"/>
                </a:solidFill>
              </a:rPr>
            </a:br>
            <a:r>
              <a:rPr lang="en-US" sz="2000" b="1" dirty="0" smtClean="0">
                <a:solidFill>
                  <a:srgbClr val="00457C"/>
                </a:solidFill>
              </a:rPr>
              <a:t>video </a:t>
            </a:r>
            <a:r>
              <a:rPr lang="en-US" sz="2000" b="1" dirty="0">
                <a:solidFill>
                  <a:srgbClr val="00457C"/>
                </a:solidFill>
              </a:rPr>
              <a:t>surveillance</a:t>
            </a:r>
          </a:p>
        </p:txBody>
      </p:sp>
      <p:sp>
        <p:nvSpPr>
          <p:cNvPr id="47111" name="TextBox 17"/>
          <p:cNvSpPr txBox="1">
            <a:spLocks noChangeArrowheads="1"/>
          </p:cNvSpPr>
          <p:nvPr/>
        </p:nvSpPr>
        <p:spPr bwMode="auto">
          <a:xfrm>
            <a:off x="3087688" y="1902885"/>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00457C"/>
                </a:solidFill>
              </a:rPr>
              <a:t>2016-2035</a:t>
            </a:r>
          </a:p>
        </p:txBody>
      </p:sp>
      <p:sp>
        <p:nvSpPr>
          <p:cNvPr id="2" name="Slide Number Placeholder 1"/>
          <p:cNvSpPr>
            <a:spLocks noGrp="1"/>
          </p:cNvSpPr>
          <p:nvPr>
            <p:ph type="sldNum" sz="quarter" idx="12"/>
          </p:nvPr>
        </p:nvSpPr>
        <p:spPr/>
        <p:txBody>
          <a:bodyPr/>
          <a:lstStyle/>
          <a:p>
            <a:fld id="{D7919A50-0205-D043-9F50-AE18F617819C}" type="slidenum">
              <a:rPr lang="en-US" smtClean="0"/>
              <a:pPr/>
              <a:t>47</a:t>
            </a:fld>
            <a:endParaRPr lang="en-US"/>
          </a:p>
        </p:txBody>
      </p:sp>
    </p:spTree>
    <p:extLst>
      <p:ext uri="{BB962C8B-B14F-4D97-AF65-F5344CB8AC3E}">
        <p14:creationId xmlns:p14="http://schemas.microsoft.com/office/powerpoint/2010/main" val="371490210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4"/>
          <p:cNvSpPr txBox="1">
            <a:spLocks noChangeArrowheads="1"/>
          </p:cNvSpPr>
          <p:nvPr/>
        </p:nvSpPr>
        <p:spPr bwMode="auto">
          <a:xfrm>
            <a:off x="755650" y="1628775"/>
            <a:ext cx="35290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2000" b="1">
                <a:solidFill>
                  <a:srgbClr val="00457C"/>
                </a:solidFill>
              </a:rPr>
              <a:t>Bern Grush</a:t>
            </a:r>
          </a:p>
          <a:p>
            <a:pPr eaLnBrk="1" hangingPunct="1"/>
            <a:r>
              <a:rPr lang="en-US" altLang="ja-JP" sz="1800">
                <a:solidFill>
                  <a:srgbClr val="00457C"/>
                </a:solidFill>
              </a:rPr>
              <a:t>bgrush@endofdriving.org</a:t>
            </a:r>
          </a:p>
          <a:p>
            <a:pPr eaLnBrk="1" hangingPunct="1"/>
            <a:r>
              <a:rPr lang="en-US" altLang="ja-JP" sz="1800">
                <a:solidFill>
                  <a:srgbClr val="00457C"/>
                </a:solidFill>
              </a:rPr>
              <a:t>647 218 8600</a:t>
            </a:r>
          </a:p>
          <a:p>
            <a:pPr eaLnBrk="1" hangingPunct="1"/>
            <a:r>
              <a:rPr lang="en-US" altLang="ja-JP" sz="1800">
                <a:solidFill>
                  <a:srgbClr val="00457C"/>
                </a:solidFill>
              </a:rPr>
              <a:t>Toronto   |   Seattle</a:t>
            </a:r>
          </a:p>
        </p:txBody>
      </p:sp>
      <p:sp>
        <p:nvSpPr>
          <p:cNvPr id="5" name="TextBox 4"/>
          <p:cNvSpPr txBox="1"/>
          <p:nvPr/>
        </p:nvSpPr>
        <p:spPr>
          <a:xfrm rot="5400000">
            <a:off x="8442325" y="3392488"/>
            <a:ext cx="1260475" cy="215900"/>
          </a:xfrm>
          <a:prstGeom prst="rect">
            <a:avLst/>
          </a:prstGeom>
          <a:noFill/>
        </p:spPr>
        <p:txBody>
          <a:bodyPr wrap="none">
            <a:spAutoFit/>
          </a:bodyPr>
          <a:lstStyle/>
          <a:p>
            <a:pPr>
              <a:defRPr/>
            </a:pPr>
            <a:r>
              <a:rPr lang="en-US" sz="800" dirty="0">
                <a:solidFill>
                  <a:schemeClr val="bg2">
                    <a:lumMod val="60000"/>
                    <a:lumOff val="40000"/>
                  </a:schemeClr>
                </a:solidFill>
              </a:rPr>
              <a:t>© Grush Niles Strategic</a:t>
            </a:r>
          </a:p>
        </p:txBody>
      </p:sp>
      <p:pic>
        <p:nvPicPr>
          <p:cNvPr id="66563" name="Picture 1" descr="Main Logo Designs grey tapered lines (RG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35417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4"/>
          <p:cNvSpPr txBox="1">
            <a:spLocks noChangeArrowheads="1"/>
          </p:cNvSpPr>
          <p:nvPr/>
        </p:nvSpPr>
        <p:spPr bwMode="auto">
          <a:xfrm>
            <a:off x="4356100" y="1628775"/>
            <a:ext cx="35290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2000" b="1">
                <a:solidFill>
                  <a:srgbClr val="00457C"/>
                </a:solidFill>
              </a:rPr>
              <a:t>Grush Niles Strategic</a:t>
            </a:r>
          </a:p>
          <a:p>
            <a:pPr eaLnBrk="1" hangingPunct="1"/>
            <a:r>
              <a:rPr lang="en-US" altLang="ja-JP" sz="1800">
                <a:solidFill>
                  <a:srgbClr val="00457C"/>
                </a:solidFill>
              </a:rPr>
              <a:t>www.grushniles.com</a:t>
            </a:r>
          </a:p>
          <a:p>
            <a:pPr eaLnBrk="1" hangingPunct="1"/>
            <a:r>
              <a:rPr lang="en-US" altLang="ja-JP" sz="1800">
                <a:solidFill>
                  <a:srgbClr val="00457C"/>
                </a:solidFill>
              </a:rPr>
              <a:t>@EndOfDriving</a:t>
            </a:r>
          </a:p>
          <a:p>
            <a:pPr eaLnBrk="1" hangingPunct="1"/>
            <a:r>
              <a:rPr lang="en-US" altLang="ja-JP" sz="1800">
                <a:solidFill>
                  <a:srgbClr val="00457C"/>
                </a:solidFill>
              </a:rPr>
              <a:t>@TransitLeap</a:t>
            </a:r>
          </a:p>
        </p:txBody>
      </p:sp>
      <p:sp>
        <p:nvSpPr>
          <p:cNvPr id="9" name="TextBox 4"/>
          <p:cNvSpPr txBox="1">
            <a:spLocks noChangeArrowheads="1"/>
          </p:cNvSpPr>
          <p:nvPr/>
        </p:nvSpPr>
        <p:spPr bwMode="auto">
          <a:xfrm>
            <a:off x="755650" y="3219450"/>
            <a:ext cx="79930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1800" dirty="0" smtClean="0">
                <a:solidFill>
                  <a:srgbClr val="DEB400"/>
                </a:solidFill>
              </a:rPr>
              <a:t>Recent</a:t>
            </a:r>
            <a:r>
              <a:rPr lang="en-US" altLang="ja-JP" sz="1800" b="1" dirty="0" smtClean="0">
                <a:solidFill>
                  <a:srgbClr val="DEB400"/>
                </a:solidFill>
              </a:rPr>
              <a:t> http://</a:t>
            </a:r>
            <a:r>
              <a:rPr lang="en-US" altLang="ja-JP" sz="1800" b="1" dirty="0" smtClean="0">
                <a:solidFill>
                  <a:srgbClr val="00457C"/>
                </a:solidFill>
              </a:rPr>
              <a:t>endofdriving.org</a:t>
            </a:r>
            <a:r>
              <a:rPr lang="en-US" altLang="ja-JP" sz="1800" b="1" dirty="0" smtClean="0">
                <a:solidFill>
                  <a:srgbClr val="DEB400"/>
                </a:solidFill>
              </a:rPr>
              <a:t>/publications/</a:t>
            </a:r>
          </a:p>
          <a:p>
            <a:pPr eaLnBrk="1" hangingPunct="1">
              <a:defRPr/>
            </a:pPr>
            <a:endParaRPr lang="en-US" altLang="ja-JP" sz="1800" dirty="0" smtClean="0">
              <a:solidFill>
                <a:srgbClr val="DEB400"/>
              </a:solidFill>
            </a:endParaRPr>
          </a:p>
          <a:p>
            <a:pPr marL="285750" indent="-285750">
              <a:buFont typeface="Arial"/>
              <a:buChar char="•"/>
              <a:defRPr/>
            </a:pPr>
            <a:r>
              <a:rPr lang="en-US" sz="1800" i="1" dirty="0" smtClean="0"/>
              <a:t>Planning for transportation-as-a-service </a:t>
            </a:r>
            <a:r>
              <a:rPr lang="en-US" sz="1800" dirty="0" smtClean="0"/>
              <a:t>(2016) Ontario Planning Journal</a:t>
            </a:r>
          </a:p>
          <a:p>
            <a:pPr marL="285750" indent="-285750">
              <a:buFont typeface="Arial"/>
              <a:buChar char="•"/>
              <a:defRPr/>
            </a:pPr>
            <a:endParaRPr lang="en-US" sz="1800" dirty="0" smtClean="0"/>
          </a:p>
          <a:p>
            <a:pPr marL="285750" indent="-285750">
              <a:buFont typeface="Arial"/>
              <a:buChar char="•"/>
              <a:defRPr/>
            </a:pPr>
            <a:r>
              <a:rPr lang="en-US" sz="1800" i="1" dirty="0" smtClean="0"/>
              <a:t>Getting past the hype: revisited </a:t>
            </a:r>
            <a:r>
              <a:rPr lang="en-US" sz="1800" dirty="0" smtClean="0"/>
              <a:t>(2016) Connected Canada. ITS Canada</a:t>
            </a:r>
          </a:p>
          <a:p>
            <a:pPr marL="285750" indent="-285750">
              <a:buFont typeface="Arial"/>
              <a:buChar char="•"/>
              <a:defRPr/>
            </a:pPr>
            <a:endParaRPr lang="en-US" sz="1800" dirty="0" smtClean="0"/>
          </a:p>
          <a:p>
            <a:pPr marL="285750" indent="-285750">
              <a:buFont typeface="Arial"/>
              <a:buChar char="•"/>
              <a:defRPr/>
            </a:pPr>
            <a:r>
              <a:rPr lang="en-US" sz="1800" i="1" dirty="0" smtClean="0"/>
              <a:t>How cities can use autonomous vehicles to increase transit ridership and reduce household ownership. </a:t>
            </a:r>
            <a:r>
              <a:rPr lang="en-US" sz="1800" dirty="0" smtClean="0"/>
              <a:t>(2016) Canadian Transportation Research Forum </a:t>
            </a:r>
            <a:r>
              <a:rPr lang="en-US" sz="1800" dirty="0" smtClean="0">
                <a:solidFill>
                  <a:srgbClr val="DEB400"/>
                </a:solidFill>
              </a:rPr>
              <a:t> (</a:t>
            </a:r>
            <a:r>
              <a:rPr lang="en-US" sz="1800" b="1" i="1" dirty="0" smtClean="0">
                <a:solidFill>
                  <a:srgbClr val="DEB400"/>
                </a:solidFill>
              </a:rPr>
              <a:t>Runner-up: Best Conference Paper)</a:t>
            </a:r>
            <a:endParaRPr lang="en-US" altLang="ja-JP" sz="1800" b="1" i="1" dirty="0" smtClean="0">
              <a:solidFill>
                <a:srgbClr val="DEB400"/>
              </a:solidFill>
            </a:endParaRPr>
          </a:p>
        </p:txBody>
      </p:sp>
      <p:sp>
        <p:nvSpPr>
          <p:cNvPr id="2" name="Slide Number Placeholder 1"/>
          <p:cNvSpPr>
            <a:spLocks noGrp="1"/>
          </p:cNvSpPr>
          <p:nvPr>
            <p:ph type="sldNum" sz="quarter" idx="12"/>
          </p:nvPr>
        </p:nvSpPr>
        <p:spPr/>
        <p:txBody>
          <a:bodyPr/>
          <a:lstStyle/>
          <a:p>
            <a:fld id="{D7919A50-0205-D043-9F50-AE18F617819C}" type="slidenum">
              <a:rPr lang="en-US" smtClean="0"/>
              <a:pPr/>
              <a:t>48</a:t>
            </a:fld>
            <a:endParaRPr lang="en-US"/>
          </a:p>
        </p:txBody>
      </p:sp>
    </p:spTree>
    <p:extLst>
      <p:ext uri="{BB962C8B-B14F-4D97-AF65-F5344CB8AC3E}">
        <p14:creationId xmlns:p14="http://schemas.microsoft.com/office/powerpoint/2010/main" val="1167986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Will we consume trips or cars?</a:t>
            </a:r>
            <a:endParaRPr lang="en-US" dirty="0"/>
          </a:p>
        </p:txBody>
      </p:sp>
      <p:sp>
        <p:nvSpPr>
          <p:cNvPr id="3" name="Slide Number Placeholder 2"/>
          <p:cNvSpPr>
            <a:spLocks noGrp="1"/>
          </p:cNvSpPr>
          <p:nvPr>
            <p:ph type="sldNum" sz="quarter" idx="12"/>
          </p:nvPr>
        </p:nvSpPr>
        <p:spPr/>
        <p:txBody>
          <a:bodyPr/>
          <a:lstStyle/>
          <a:p>
            <a:fld id="{209B8DC1-EBA1-BF4C-BBAB-EE8B97BB5E9A}" type="slidenum">
              <a:rPr lang="en-US" smtClean="0"/>
              <a:pPr/>
              <a:t>5</a:t>
            </a:fld>
            <a:endParaRPr lang="en-US"/>
          </a:p>
        </p:txBody>
      </p:sp>
      <p:pic>
        <p:nvPicPr>
          <p:cNvPr id="5" name="Picture 4" descr="Screenshot 2016-04-29 00.46.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6818">
            <a:off x="464322" y="1488687"/>
            <a:ext cx="7155098" cy="990162"/>
          </a:xfrm>
          <a:prstGeom prst="rect">
            <a:avLst/>
          </a:prstGeom>
        </p:spPr>
      </p:pic>
      <p:pic>
        <p:nvPicPr>
          <p:cNvPr id="7" name="Picture 6" descr="Screenshot 2016-04-29 00.40.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326" y="5307651"/>
            <a:ext cx="5841378" cy="994520"/>
          </a:xfrm>
          <a:prstGeom prst="rect">
            <a:avLst/>
          </a:prstGeom>
        </p:spPr>
      </p:pic>
      <p:sp>
        <p:nvSpPr>
          <p:cNvPr id="8" name="TextBox 7"/>
          <p:cNvSpPr txBox="1"/>
          <p:nvPr/>
        </p:nvSpPr>
        <p:spPr>
          <a:xfrm rot="21287660">
            <a:off x="401760" y="3397769"/>
            <a:ext cx="4089816" cy="1938992"/>
          </a:xfrm>
          <a:prstGeom prst="rect">
            <a:avLst/>
          </a:prstGeom>
          <a:solidFill>
            <a:schemeClr val="bg1"/>
          </a:solidFill>
        </p:spPr>
        <p:txBody>
          <a:bodyPr wrap="square" rtlCol="0">
            <a:spAutoFit/>
          </a:bodyPr>
          <a:lstStyle/>
          <a:p>
            <a:r>
              <a:rPr lang="en-US" sz="2400" i="1" kern="1200" dirty="0">
                <a:latin typeface="Georgia"/>
                <a:cs typeface="Georgia"/>
              </a:rPr>
              <a:t>“If </a:t>
            </a:r>
            <a:r>
              <a:rPr lang="en-US" sz="2400" i="1" kern="1200" dirty="0" smtClean="0">
                <a:latin typeface="Georgia"/>
                <a:cs typeface="Georgia"/>
              </a:rPr>
              <a:t>you’re financially smart and living in the city and you </a:t>
            </a:r>
            <a:r>
              <a:rPr lang="en-US" sz="2400" i="1" kern="1200" dirty="0">
                <a:latin typeface="Georgia"/>
                <a:cs typeface="Georgia"/>
              </a:rPr>
              <a:t>don’t need a car to get to work, </a:t>
            </a:r>
            <a:r>
              <a:rPr lang="en-US" sz="2400" i="1" kern="1200" dirty="0" smtClean="0">
                <a:latin typeface="Georgia"/>
                <a:cs typeface="Georgia"/>
              </a:rPr>
              <a:t>you’re </a:t>
            </a:r>
            <a:r>
              <a:rPr lang="en-US" sz="2400" i="1" kern="1200" dirty="0">
                <a:latin typeface="Georgia"/>
                <a:cs typeface="Georgia"/>
              </a:rPr>
              <a:t>insane to own one,” Chase says</a:t>
            </a:r>
            <a:r>
              <a:rPr lang="en-US" sz="2400" i="1" kern="1200" dirty="0" smtClean="0">
                <a:latin typeface="Georgia"/>
                <a:cs typeface="Georgia"/>
              </a:rPr>
              <a:t>.</a:t>
            </a:r>
            <a:endParaRPr lang="en-US" sz="2400" i="1" kern="1200" dirty="0">
              <a:latin typeface="Georgia"/>
              <a:cs typeface="Georgia"/>
            </a:endParaRPr>
          </a:p>
        </p:txBody>
      </p:sp>
      <p:sp>
        <p:nvSpPr>
          <p:cNvPr id="6" name="TextBox 5"/>
          <p:cNvSpPr txBox="1"/>
          <p:nvPr/>
        </p:nvSpPr>
        <p:spPr>
          <a:xfrm rot="292718">
            <a:off x="3589983" y="2467433"/>
            <a:ext cx="5146043" cy="1684059"/>
          </a:xfrm>
          <a:prstGeom prst="rect">
            <a:avLst/>
          </a:prstGeom>
          <a:noFill/>
        </p:spPr>
        <p:txBody>
          <a:bodyPr wrap="square" rtlCol="0">
            <a:spAutoFit/>
          </a:bodyPr>
          <a:lstStyle/>
          <a:p>
            <a:r>
              <a:rPr lang="en-US" sz="2400" dirty="0" smtClean="0">
                <a:solidFill>
                  <a:srgbClr val="1F497D"/>
                </a:solidFill>
              </a:rPr>
              <a:t>“…self</a:t>
            </a:r>
            <a:r>
              <a:rPr lang="en-US" sz="2400" dirty="0">
                <a:solidFill>
                  <a:srgbClr val="1F497D"/>
                </a:solidFill>
              </a:rPr>
              <a:t>-driving cars paired with </a:t>
            </a:r>
            <a:r>
              <a:rPr lang="en-US" sz="2400" dirty="0" smtClean="0">
                <a:solidFill>
                  <a:srgbClr val="1F497D"/>
                </a:solidFill>
              </a:rPr>
              <a:t>[TNCs] such </a:t>
            </a:r>
            <a:r>
              <a:rPr lang="en-US" sz="2400" dirty="0">
                <a:solidFill>
                  <a:srgbClr val="1F497D"/>
                </a:solidFill>
              </a:rPr>
              <a:t>as Uber will pretty much kill the need to own a car in 25 to 30 </a:t>
            </a:r>
            <a:r>
              <a:rPr lang="en-US" sz="2400" dirty="0" smtClean="0">
                <a:solidFill>
                  <a:srgbClr val="1F497D"/>
                </a:solidFill>
              </a:rPr>
              <a:t>years”</a:t>
            </a:r>
            <a:endParaRPr lang="en-US" sz="1600" dirty="0" smtClean="0"/>
          </a:p>
          <a:p>
            <a:pPr algn="r"/>
            <a:r>
              <a:rPr lang="en-US" sz="1600" dirty="0" err="1" smtClean="0"/>
              <a:t>Jamais</a:t>
            </a:r>
            <a:r>
              <a:rPr lang="en-US" sz="1600" dirty="0" smtClean="0"/>
              <a:t> </a:t>
            </a:r>
            <a:r>
              <a:rPr lang="en-US" sz="1600" dirty="0" err="1"/>
              <a:t>Cascio</a:t>
            </a:r>
            <a:r>
              <a:rPr lang="en-US" sz="1600" dirty="0"/>
              <a:t>, </a:t>
            </a:r>
            <a:r>
              <a:rPr lang="en-US" sz="1600" dirty="0" smtClean="0"/>
              <a:t>futurist, senior </a:t>
            </a:r>
            <a:r>
              <a:rPr lang="en-US" sz="1600" dirty="0"/>
              <a:t>fellow at </a:t>
            </a:r>
            <a:r>
              <a:rPr lang="en-US" sz="1600" dirty="0" smtClean="0"/>
              <a:t>the</a:t>
            </a:r>
            <a:br>
              <a:rPr lang="en-US" sz="1600" dirty="0" smtClean="0"/>
            </a:br>
            <a:r>
              <a:rPr lang="en-US" sz="1600" dirty="0" smtClean="0"/>
              <a:t>Institute </a:t>
            </a:r>
            <a:r>
              <a:rPr lang="en-US" sz="1600" dirty="0"/>
              <a:t>for Ethics and Emerging </a:t>
            </a:r>
            <a:r>
              <a:rPr lang="en-US" sz="1600" dirty="0" smtClean="0"/>
              <a:t>Technologies</a:t>
            </a:r>
            <a:endParaRPr lang="en-US" sz="1600" dirty="0"/>
          </a:p>
        </p:txBody>
      </p:sp>
    </p:spTree>
    <p:extLst>
      <p:ext uri="{BB962C8B-B14F-4D97-AF65-F5344CB8AC3E}">
        <p14:creationId xmlns:p14="http://schemas.microsoft.com/office/powerpoint/2010/main" val="2706332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Experts are alarmed</a:t>
            </a:r>
            <a:endParaRPr lang="en-US" dirty="0"/>
          </a:p>
        </p:txBody>
      </p:sp>
      <p:sp>
        <p:nvSpPr>
          <p:cNvPr id="3" name="Slide Number Placeholder 2"/>
          <p:cNvSpPr>
            <a:spLocks noGrp="1"/>
          </p:cNvSpPr>
          <p:nvPr>
            <p:ph type="sldNum" sz="quarter" idx="12"/>
          </p:nvPr>
        </p:nvSpPr>
        <p:spPr/>
        <p:txBody>
          <a:bodyPr/>
          <a:lstStyle/>
          <a:p>
            <a:fld id="{209B8DC1-EBA1-BF4C-BBAB-EE8B97BB5E9A}" type="slidenum">
              <a:rPr lang="en-US" smtClean="0"/>
              <a:pPr/>
              <a:t>6</a:t>
            </a:fld>
            <a:endParaRPr lang="en-US" dirty="0"/>
          </a:p>
        </p:txBody>
      </p:sp>
      <p:pic>
        <p:nvPicPr>
          <p:cNvPr id="5" name="Picture 4" descr="Screenshot 2016-04-06 13.46.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284629">
            <a:off x="758571" y="3174263"/>
            <a:ext cx="4856330" cy="1961013"/>
          </a:xfrm>
          <a:prstGeom prst="rect">
            <a:avLst/>
          </a:prstGeom>
        </p:spPr>
      </p:pic>
      <p:pic>
        <p:nvPicPr>
          <p:cNvPr id="10" name="Picture 9" descr="Screenshot 2016-04-06 17.34.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57393">
            <a:off x="2614340" y="5396621"/>
            <a:ext cx="5791200" cy="762000"/>
          </a:xfrm>
          <a:prstGeom prst="rect">
            <a:avLst/>
          </a:prstGeom>
        </p:spPr>
      </p:pic>
      <p:sp>
        <p:nvSpPr>
          <p:cNvPr id="12" name="TextBox 11"/>
          <p:cNvSpPr txBox="1"/>
          <p:nvPr/>
        </p:nvSpPr>
        <p:spPr>
          <a:xfrm rot="20748891">
            <a:off x="5782782" y="3022436"/>
            <a:ext cx="2974837" cy="923330"/>
          </a:xfrm>
          <a:prstGeom prst="rect">
            <a:avLst/>
          </a:prstGeom>
          <a:solidFill>
            <a:schemeClr val="bg1">
              <a:lumMod val="95000"/>
            </a:schemeClr>
          </a:solidFill>
        </p:spPr>
        <p:txBody>
          <a:bodyPr wrap="square" rtlCol="0">
            <a:spAutoFit/>
          </a:bodyPr>
          <a:lstStyle/>
          <a:p>
            <a:r>
              <a:rPr lang="en-US" dirty="0">
                <a:latin typeface="Charter Black"/>
                <a:cs typeface="Charter Black"/>
              </a:rPr>
              <a:t>Self-driving cars will </a:t>
            </a:r>
            <a:r>
              <a:rPr lang="en-US" dirty="0" smtClean="0">
                <a:latin typeface="Charter Black"/>
                <a:cs typeface="Charter Black"/>
              </a:rPr>
              <a:t>reduce </a:t>
            </a:r>
            <a:r>
              <a:rPr lang="en-US" dirty="0">
                <a:latin typeface="Charter Black"/>
                <a:cs typeface="Charter Black"/>
              </a:rPr>
              <a:t>the demand for public transit </a:t>
            </a:r>
          </a:p>
        </p:txBody>
      </p:sp>
      <p:pic>
        <p:nvPicPr>
          <p:cNvPr id="8" name="Picture 7" descr="Screenshot 2016-04-29 00.39.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00412"/>
            <a:ext cx="7302500" cy="1549400"/>
          </a:xfrm>
          <a:prstGeom prst="rect">
            <a:avLst/>
          </a:prstGeom>
        </p:spPr>
      </p:pic>
    </p:spTree>
    <p:extLst>
      <p:ext uri="{BB962C8B-B14F-4D97-AF65-F5344CB8AC3E}">
        <p14:creationId xmlns:p14="http://schemas.microsoft.com/office/powerpoint/2010/main" val="2543185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How will AVs mix with the existing fleet?</a:t>
            </a:r>
            <a:endParaRPr lang="en-US" dirty="0"/>
          </a:p>
        </p:txBody>
      </p:sp>
      <p:sp>
        <p:nvSpPr>
          <p:cNvPr id="4" name="Slide Number Placeholder 3"/>
          <p:cNvSpPr>
            <a:spLocks noGrp="1"/>
          </p:cNvSpPr>
          <p:nvPr>
            <p:ph type="sldNum" sz="quarter" idx="12"/>
          </p:nvPr>
        </p:nvSpPr>
        <p:spPr/>
        <p:txBody>
          <a:bodyPr/>
          <a:lstStyle/>
          <a:p>
            <a:fld id="{209B8DC1-EBA1-BF4C-BBAB-EE8B97BB5E9A}" type="slidenum">
              <a:rPr lang="en-US" smtClean="0"/>
              <a:pPr/>
              <a:t>7</a:t>
            </a:fld>
            <a:endParaRPr lang="en-US"/>
          </a:p>
        </p:txBody>
      </p:sp>
      <p:sp>
        <p:nvSpPr>
          <p:cNvPr id="7" name="TextBox 6"/>
          <p:cNvSpPr txBox="1"/>
          <p:nvPr/>
        </p:nvSpPr>
        <p:spPr>
          <a:xfrm>
            <a:off x="580594" y="1586330"/>
            <a:ext cx="8030006" cy="4585870"/>
          </a:xfrm>
          <a:prstGeom prst="rect">
            <a:avLst/>
          </a:prstGeom>
          <a:noFill/>
        </p:spPr>
        <p:txBody>
          <a:bodyPr wrap="square" rtlCol="0">
            <a:spAutoFit/>
          </a:bodyPr>
          <a:lstStyle/>
          <a:p>
            <a:r>
              <a:rPr lang="en-US" sz="3600" dirty="0" smtClean="0">
                <a:solidFill>
                  <a:srgbClr val="1F497D"/>
                </a:solidFill>
              </a:rPr>
              <a:t>“…just </a:t>
            </a:r>
            <a:r>
              <a:rPr lang="en-US" sz="3600" dirty="0">
                <a:solidFill>
                  <a:srgbClr val="1F497D"/>
                </a:solidFill>
              </a:rPr>
              <a:t>as the early 20th century had a chaotic mix of horses and cars sharing roadways, there will be setbacks as we </a:t>
            </a:r>
            <a:r>
              <a:rPr lang="en-US" sz="3600" b="1" dirty="0">
                <a:solidFill>
                  <a:srgbClr val="FAA21B"/>
                </a:solidFill>
              </a:rPr>
              <a:t>mix AVs </a:t>
            </a:r>
            <a:r>
              <a:rPr lang="en-US" sz="3600" b="1" dirty="0" smtClean="0">
                <a:solidFill>
                  <a:srgbClr val="FAA21B"/>
                </a:solidFill>
              </a:rPr>
              <a:t>and conventional </a:t>
            </a:r>
            <a:r>
              <a:rPr lang="en-US" sz="3600" b="1" dirty="0">
                <a:solidFill>
                  <a:srgbClr val="FAA21B"/>
                </a:solidFill>
              </a:rPr>
              <a:t>vehicles </a:t>
            </a:r>
            <a:r>
              <a:rPr lang="en-US" sz="3600" dirty="0">
                <a:solidFill>
                  <a:srgbClr val="1F497D"/>
                </a:solidFill>
              </a:rPr>
              <a:t>over the next couple of decades</a:t>
            </a:r>
            <a:r>
              <a:rPr lang="en-US" sz="3600" dirty="0" smtClean="0">
                <a:solidFill>
                  <a:srgbClr val="1F497D"/>
                </a:solidFill>
              </a:rPr>
              <a:t>.”</a:t>
            </a:r>
            <a:endParaRPr lang="en-US" sz="3600" dirty="0">
              <a:solidFill>
                <a:srgbClr val="1F497D"/>
              </a:solidFill>
            </a:endParaRPr>
          </a:p>
          <a:p>
            <a:pPr algn="r"/>
            <a:endParaRPr lang="en-US" sz="1400" dirty="0" smtClean="0">
              <a:solidFill>
                <a:srgbClr val="1F497D"/>
              </a:solidFill>
            </a:endParaRPr>
          </a:p>
          <a:p>
            <a:pPr algn="r"/>
            <a:r>
              <a:rPr lang="en-US" sz="1400" dirty="0" smtClean="0">
                <a:solidFill>
                  <a:srgbClr val="1F497D"/>
                </a:solidFill>
              </a:rPr>
              <a:t>Bob </a:t>
            </a:r>
            <a:r>
              <a:rPr lang="en-US" sz="1400" dirty="0" err="1" smtClean="0">
                <a:solidFill>
                  <a:srgbClr val="1F497D"/>
                </a:solidFill>
              </a:rPr>
              <a:t>Denaro</a:t>
            </a:r>
            <a:r>
              <a:rPr lang="en-US" sz="1400" dirty="0" smtClean="0">
                <a:solidFill>
                  <a:srgbClr val="1F497D"/>
                </a:solidFill>
              </a:rPr>
              <a:t>, in ITS </a:t>
            </a:r>
            <a:r>
              <a:rPr lang="en-US" sz="1400" dirty="0">
                <a:solidFill>
                  <a:srgbClr val="1F497D"/>
                </a:solidFill>
              </a:rPr>
              <a:t>International March/April </a:t>
            </a:r>
            <a:r>
              <a:rPr lang="en-US" sz="1400" dirty="0" smtClean="0">
                <a:solidFill>
                  <a:srgbClr val="1F497D"/>
                </a:solidFill>
              </a:rPr>
              <a:t>2016</a:t>
            </a:r>
          </a:p>
          <a:p>
            <a:pPr algn="r"/>
            <a:endParaRPr lang="en-US" sz="1400" dirty="0">
              <a:solidFill>
                <a:srgbClr val="1F497D"/>
              </a:solidFill>
            </a:endParaRPr>
          </a:p>
          <a:p>
            <a:pPr marL="3663950" algn="r"/>
            <a:r>
              <a:rPr lang="en-US" sz="1400" dirty="0" err="1" smtClean="0">
                <a:solidFill>
                  <a:srgbClr val="1F497D"/>
                </a:solidFill>
              </a:rPr>
              <a:t>Denaro</a:t>
            </a:r>
            <a:r>
              <a:rPr lang="en-US" sz="1400" dirty="0" smtClean="0">
                <a:solidFill>
                  <a:srgbClr val="1F497D"/>
                </a:solidFill>
              </a:rPr>
              <a:t> is a member </a:t>
            </a:r>
            <a:r>
              <a:rPr lang="en-US" sz="1400" dirty="0">
                <a:solidFill>
                  <a:srgbClr val="1F497D"/>
                </a:solidFill>
              </a:rPr>
              <a:t>of the USDOT’s ITS Program Advisory </a:t>
            </a:r>
            <a:r>
              <a:rPr lang="en-US" sz="1400" dirty="0" smtClean="0">
                <a:solidFill>
                  <a:srgbClr val="1F497D"/>
                </a:solidFill>
              </a:rPr>
              <a:t>Committee, and chairs TRB’s </a:t>
            </a:r>
            <a:r>
              <a:rPr lang="en-US" sz="1400" dirty="0">
                <a:solidFill>
                  <a:srgbClr val="1F497D"/>
                </a:solidFill>
              </a:rPr>
              <a:t>Joint Subcommittee on Challenges and Opportunities for Road Vehicle Automation.</a:t>
            </a:r>
          </a:p>
          <a:p>
            <a:pPr marL="3208338"/>
            <a:endParaRPr lang="en-US" sz="1400" dirty="0">
              <a:solidFill>
                <a:srgbClr val="1F497D"/>
              </a:solidFill>
            </a:endParaRPr>
          </a:p>
        </p:txBody>
      </p:sp>
    </p:spTree>
    <p:extLst>
      <p:ext uri="{BB962C8B-B14F-4D97-AF65-F5344CB8AC3E}">
        <p14:creationId xmlns:p14="http://schemas.microsoft.com/office/powerpoint/2010/main" val="24629803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9B8DC1-EBA1-BF4C-BBAB-EE8B97BB5E9A}" type="slidenum">
              <a:rPr lang="en-US" smtClean="0"/>
              <a:pPr/>
              <a:t>8</a:t>
            </a:fld>
            <a:endParaRPr lang="en-US"/>
          </a:p>
        </p:txBody>
      </p:sp>
      <p:sp>
        <p:nvSpPr>
          <p:cNvPr id="2" name="Title 1"/>
          <p:cNvSpPr>
            <a:spLocks noGrp="1"/>
          </p:cNvSpPr>
          <p:nvPr>
            <p:ph type="title" idx="4294967295"/>
          </p:nvPr>
        </p:nvSpPr>
        <p:spPr>
          <a:xfrm>
            <a:off x="0" y="436563"/>
            <a:ext cx="8229600" cy="755650"/>
          </a:xfrm>
        </p:spPr>
        <p:txBody>
          <a:bodyPr/>
          <a:lstStyle/>
          <a:p>
            <a:r>
              <a:rPr lang="en-US" dirty="0" smtClean="0"/>
              <a:t>CityMobil2 – Survey of 89 experts</a:t>
            </a:r>
            <a:endParaRPr lang="en-US" dirty="0"/>
          </a:p>
        </p:txBody>
      </p:sp>
      <p:sp>
        <p:nvSpPr>
          <p:cNvPr id="20" name="TextBox 19"/>
          <p:cNvSpPr txBox="1"/>
          <p:nvPr/>
        </p:nvSpPr>
        <p:spPr>
          <a:xfrm>
            <a:off x="2732616" y="6522009"/>
            <a:ext cx="3685624" cy="276999"/>
          </a:xfrm>
          <a:prstGeom prst="rect">
            <a:avLst/>
          </a:prstGeom>
          <a:noFill/>
        </p:spPr>
        <p:txBody>
          <a:bodyPr wrap="none" rtlCol="0">
            <a:spAutoFit/>
          </a:bodyPr>
          <a:lstStyle/>
          <a:p>
            <a:r>
              <a:rPr lang="en-US" sz="1200" dirty="0" smtClean="0"/>
              <a:t>CityMobil2 - D27.2 </a:t>
            </a:r>
            <a:r>
              <a:rPr lang="en-US" sz="1200" dirty="0"/>
              <a:t>Results on the on-line DELPHI survey </a:t>
            </a:r>
          </a:p>
        </p:txBody>
      </p:sp>
      <p:grpSp>
        <p:nvGrpSpPr>
          <p:cNvPr id="54" name="Group 53"/>
          <p:cNvGrpSpPr/>
          <p:nvPr/>
        </p:nvGrpSpPr>
        <p:grpSpPr>
          <a:xfrm>
            <a:off x="1176987" y="1161223"/>
            <a:ext cx="6835562" cy="5207705"/>
            <a:chOff x="1176987" y="915415"/>
            <a:chExt cx="6835562" cy="5207705"/>
          </a:xfrm>
        </p:grpSpPr>
        <p:pic>
          <p:nvPicPr>
            <p:cNvPr id="5" name="Picture 4" descr="Screenshot 2016-03-16 08.44.2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6987" y="915415"/>
              <a:ext cx="6835562" cy="4936400"/>
            </a:xfrm>
            <a:prstGeom prst="rect">
              <a:avLst/>
            </a:prstGeom>
          </p:spPr>
        </p:pic>
        <p:sp>
          <p:nvSpPr>
            <p:cNvPr id="3" name="TextBox 2"/>
            <p:cNvSpPr txBox="1"/>
            <p:nvPr/>
          </p:nvSpPr>
          <p:spPr>
            <a:xfrm>
              <a:off x="2058942" y="5876899"/>
              <a:ext cx="2501486" cy="246221"/>
            </a:xfrm>
            <a:prstGeom prst="rect">
              <a:avLst/>
            </a:prstGeom>
            <a:solidFill>
              <a:srgbClr val="FF0000"/>
            </a:solidFill>
          </p:spPr>
          <p:txBody>
            <a:bodyPr wrap="none" lIns="0" tIns="0" rIns="0" bIns="0" rtlCol="0">
              <a:spAutoFit/>
            </a:bodyPr>
            <a:lstStyle/>
            <a:p>
              <a:r>
                <a:rPr lang="en-US" sz="1600" dirty="0" smtClean="0"/>
                <a:t>Household dominant scenario</a:t>
              </a:r>
            </a:p>
          </p:txBody>
        </p:sp>
        <p:sp>
          <p:nvSpPr>
            <p:cNvPr id="7" name="TextBox 6"/>
            <p:cNvSpPr txBox="1"/>
            <p:nvPr/>
          </p:nvSpPr>
          <p:spPr>
            <a:xfrm>
              <a:off x="4668608" y="5876899"/>
              <a:ext cx="2018682" cy="246221"/>
            </a:xfrm>
            <a:prstGeom prst="rect">
              <a:avLst/>
            </a:prstGeom>
            <a:solidFill>
              <a:srgbClr val="FFFF00"/>
            </a:solidFill>
          </p:spPr>
          <p:txBody>
            <a:bodyPr wrap="none" lIns="0" tIns="0" rIns="0" bIns="0" rtlCol="0">
              <a:spAutoFit/>
            </a:bodyPr>
            <a:lstStyle/>
            <a:p>
              <a:r>
                <a:rPr lang="en-US" sz="1600" dirty="0" smtClean="0"/>
                <a:t>Fleet dominant scenario</a:t>
              </a:r>
              <a:endParaRPr lang="en-US" sz="1600" dirty="0"/>
            </a:p>
          </p:txBody>
        </p:sp>
        <p:grpSp>
          <p:nvGrpSpPr>
            <p:cNvPr id="12" name="Group 11"/>
            <p:cNvGrpSpPr/>
            <p:nvPr/>
          </p:nvGrpSpPr>
          <p:grpSpPr>
            <a:xfrm>
              <a:off x="5105400" y="1286806"/>
              <a:ext cx="2286000" cy="1295400"/>
              <a:chOff x="5105400" y="1219200"/>
              <a:chExt cx="2286000" cy="1295400"/>
            </a:xfrm>
          </p:grpSpPr>
          <p:sp>
            <p:nvSpPr>
              <p:cNvPr id="6" name="Rectangle 5"/>
              <p:cNvSpPr/>
              <p:nvPr/>
            </p:nvSpPr>
            <p:spPr>
              <a:xfrm>
                <a:off x="5181600" y="1219200"/>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Suburban</a:t>
                </a:r>
              </a:p>
            </p:txBody>
          </p:sp>
          <p:sp>
            <p:nvSpPr>
              <p:cNvPr id="26" name="Rectangle 25"/>
              <p:cNvSpPr/>
              <p:nvPr/>
            </p:nvSpPr>
            <p:spPr>
              <a:xfrm>
                <a:off x="6400800" y="122006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U</a:t>
                </a:r>
                <a:r>
                  <a:rPr lang="en-US" sz="1600" dirty="0" smtClean="0">
                    <a:solidFill>
                      <a:schemeClr val="tx1"/>
                    </a:solidFill>
                  </a:rPr>
                  <a:t>rban</a:t>
                </a:r>
              </a:p>
            </p:txBody>
          </p:sp>
          <p:sp>
            <p:nvSpPr>
              <p:cNvPr id="27" name="Rectangle 26"/>
              <p:cNvSpPr/>
              <p:nvPr/>
            </p:nvSpPr>
            <p:spPr>
              <a:xfrm>
                <a:off x="5105400" y="1958810"/>
                <a:ext cx="10668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Rural</a:t>
                </a:r>
              </a:p>
            </p:txBody>
          </p:sp>
          <p:sp>
            <p:nvSpPr>
              <p:cNvPr id="28" name="Rectangle 27"/>
              <p:cNvSpPr/>
              <p:nvPr/>
            </p:nvSpPr>
            <p:spPr>
              <a:xfrm>
                <a:off x="6400800" y="195967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Village</a:t>
                </a:r>
              </a:p>
            </p:txBody>
          </p:sp>
        </p:grpSp>
        <p:grpSp>
          <p:nvGrpSpPr>
            <p:cNvPr id="34" name="Group 33"/>
            <p:cNvGrpSpPr/>
            <p:nvPr/>
          </p:nvGrpSpPr>
          <p:grpSpPr>
            <a:xfrm>
              <a:off x="1600200" y="1286806"/>
              <a:ext cx="2209800" cy="1295400"/>
              <a:chOff x="5181600" y="1219200"/>
              <a:chExt cx="2209800" cy="1295400"/>
            </a:xfrm>
          </p:grpSpPr>
          <p:sp>
            <p:nvSpPr>
              <p:cNvPr id="35" name="Rectangle 34"/>
              <p:cNvSpPr/>
              <p:nvPr/>
            </p:nvSpPr>
            <p:spPr>
              <a:xfrm>
                <a:off x="5181600" y="1219200"/>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Suburban</a:t>
                </a:r>
              </a:p>
            </p:txBody>
          </p:sp>
          <p:sp>
            <p:nvSpPr>
              <p:cNvPr id="36" name="Rectangle 35"/>
              <p:cNvSpPr/>
              <p:nvPr/>
            </p:nvSpPr>
            <p:spPr>
              <a:xfrm>
                <a:off x="6400800" y="122006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U</a:t>
                </a:r>
                <a:r>
                  <a:rPr lang="en-US" sz="1600" dirty="0" smtClean="0">
                    <a:solidFill>
                      <a:schemeClr val="tx1"/>
                    </a:solidFill>
                  </a:rPr>
                  <a:t>rban</a:t>
                </a:r>
              </a:p>
            </p:txBody>
          </p:sp>
          <p:sp>
            <p:nvSpPr>
              <p:cNvPr id="37" name="Rectangle 36"/>
              <p:cNvSpPr/>
              <p:nvPr/>
            </p:nvSpPr>
            <p:spPr>
              <a:xfrm>
                <a:off x="5192643" y="1947767"/>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Rural</a:t>
                </a:r>
              </a:p>
            </p:txBody>
          </p:sp>
          <p:sp>
            <p:nvSpPr>
              <p:cNvPr id="38" name="Rectangle 37"/>
              <p:cNvSpPr/>
              <p:nvPr/>
            </p:nvSpPr>
            <p:spPr>
              <a:xfrm>
                <a:off x="6400800" y="1959676"/>
                <a:ext cx="9144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Village</a:t>
                </a:r>
              </a:p>
            </p:txBody>
          </p:sp>
        </p:grpSp>
        <p:grpSp>
          <p:nvGrpSpPr>
            <p:cNvPr id="39" name="Group 38"/>
            <p:cNvGrpSpPr/>
            <p:nvPr/>
          </p:nvGrpSpPr>
          <p:grpSpPr>
            <a:xfrm>
              <a:off x="1600200" y="3572806"/>
              <a:ext cx="2286000" cy="1295400"/>
              <a:chOff x="5105400" y="1219200"/>
              <a:chExt cx="2286000" cy="1295400"/>
            </a:xfrm>
          </p:grpSpPr>
          <p:sp>
            <p:nvSpPr>
              <p:cNvPr id="40" name="Rectangle 39"/>
              <p:cNvSpPr/>
              <p:nvPr/>
            </p:nvSpPr>
            <p:spPr>
              <a:xfrm>
                <a:off x="5181600" y="1219200"/>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Suburban</a:t>
                </a:r>
              </a:p>
            </p:txBody>
          </p:sp>
          <p:sp>
            <p:nvSpPr>
              <p:cNvPr id="41" name="Rectangle 40"/>
              <p:cNvSpPr/>
              <p:nvPr/>
            </p:nvSpPr>
            <p:spPr>
              <a:xfrm>
                <a:off x="6400800" y="122006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U</a:t>
                </a:r>
                <a:r>
                  <a:rPr lang="en-US" sz="1600" dirty="0" smtClean="0">
                    <a:solidFill>
                      <a:schemeClr val="tx1"/>
                    </a:solidFill>
                  </a:rPr>
                  <a:t>rban</a:t>
                </a:r>
              </a:p>
            </p:txBody>
          </p:sp>
          <p:sp>
            <p:nvSpPr>
              <p:cNvPr id="42" name="Rectangle 41"/>
              <p:cNvSpPr/>
              <p:nvPr/>
            </p:nvSpPr>
            <p:spPr>
              <a:xfrm>
                <a:off x="5105400" y="1958810"/>
                <a:ext cx="1066800" cy="555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Rural</a:t>
                </a:r>
              </a:p>
            </p:txBody>
          </p:sp>
          <p:sp>
            <p:nvSpPr>
              <p:cNvPr id="43" name="Rectangle 42"/>
              <p:cNvSpPr/>
              <p:nvPr/>
            </p:nvSpPr>
            <p:spPr>
              <a:xfrm>
                <a:off x="6400800" y="1959676"/>
                <a:ext cx="9144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Village</a:t>
                </a:r>
              </a:p>
            </p:txBody>
          </p:sp>
        </p:grpSp>
        <p:grpSp>
          <p:nvGrpSpPr>
            <p:cNvPr id="44" name="Group 43"/>
            <p:cNvGrpSpPr/>
            <p:nvPr/>
          </p:nvGrpSpPr>
          <p:grpSpPr>
            <a:xfrm>
              <a:off x="5127486" y="3518692"/>
              <a:ext cx="2286000" cy="1295400"/>
              <a:chOff x="5105400" y="1219200"/>
              <a:chExt cx="2286000" cy="1295400"/>
            </a:xfrm>
          </p:grpSpPr>
          <p:sp>
            <p:nvSpPr>
              <p:cNvPr id="45" name="Rectangle 44"/>
              <p:cNvSpPr/>
              <p:nvPr/>
            </p:nvSpPr>
            <p:spPr>
              <a:xfrm>
                <a:off x="5181600" y="1219200"/>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Suburban</a:t>
                </a:r>
              </a:p>
            </p:txBody>
          </p:sp>
          <p:sp>
            <p:nvSpPr>
              <p:cNvPr id="46" name="Rectangle 45"/>
              <p:cNvSpPr/>
              <p:nvPr/>
            </p:nvSpPr>
            <p:spPr>
              <a:xfrm>
                <a:off x="6400800" y="122006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chemeClr val="tx1"/>
                    </a:solidFill>
                  </a:rPr>
                  <a:t>U</a:t>
                </a:r>
                <a:r>
                  <a:rPr lang="en-US" sz="1600" dirty="0" smtClean="0">
                    <a:solidFill>
                      <a:schemeClr val="tx1"/>
                    </a:solidFill>
                  </a:rPr>
                  <a:t>rban</a:t>
                </a:r>
              </a:p>
            </p:txBody>
          </p:sp>
          <p:sp>
            <p:nvSpPr>
              <p:cNvPr id="47" name="Rectangle 46"/>
              <p:cNvSpPr/>
              <p:nvPr/>
            </p:nvSpPr>
            <p:spPr>
              <a:xfrm>
                <a:off x="5105400" y="1958810"/>
                <a:ext cx="10668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Rural</a:t>
                </a:r>
              </a:p>
            </p:txBody>
          </p:sp>
          <p:sp>
            <p:nvSpPr>
              <p:cNvPr id="48" name="Rectangle 47"/>
              <p:cNvSpPr/>
              <p:nvPr/>
            </p:nvSpPr>
            <p:spPr>
              <a:xfrm>
                <a:off x="6400800" y="1959676"/>
                <a:ext cx="990600" cy="554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Village</a:t>
                </a:r>
              </a:p>
            </p:txBody>
          </p:sp>
        </p:grpSp>
        <p:sp>
          <p:nvSpPr>
            <p:cNvPr id="50" name="TextBox 49"/>
            <p:cNvSpPr txBox="1"/>
            <p:nvPr/>
          </p:nvSpPr>
          <p:spPr>
            <a:xfrm>
              <a:off x="2352259" y="1708428"/>
              <a:ext cx="784086" cy="400110"/>
            </a:xfrm>
            <a:prstGeom prst="rect">
              <a:avLst/>
            </a:prstGeom>
            <a:solidFill>
              <a:srgbClr val="FFFFFF"/>
            </a:solidFill>
          </p:spPr>
          <p:txBody>
            <a:bodyPr wrap="square" rtlCol="0">
              <a:spAutoFit/>
            </a:bodyPr>
            <a:lstStyle/>
            <a:p>
              <a:pPr algn="ctr"/>
              <a:r>
                <a:rPr lang="en-US" sz="2000" b="1" dirty="0" smtClean="0">
                  <a:solidFill>
                    <a:srgbClr val="FAA21B"/>
                  </a:solidFill>
                </a:rPr>
                <a:t>Trips</a:t>
              </a:r>
              <a:endParaRPr lang="en-US" sz="2000" b="1" dirty="0">
                <a:solidFill>
                  <a:srgbClr val="FAA21B"/>
                </a:solidFill>
              </a:endParaRPr>
            </a:p>
          </p:txBody>
        </p:sp>
        <p:sp>
          <p:nvSpPr>
            <p:cNvPr id="51" name="TextBox 50"/>
            <p:cNvSpPr txBox="1"/>
            <p:nvPr/>
          </p:nvSpPr>
          <p:spPr>
            <a:xfrm>
              <a:off x="5716101" y="1731139"/>
              <a:ext cx="1130856" cy="400110"/>
            </a:xfrm>
            <a:prstGeom prst="rect">
              <a:avLst/>
            </a:prstGeom>
            <a:solidFill>
              <a:srgbClr val="FFFFFF"/>
            </a:solidFill>
          </p:spPr>
          <p:txBody>
            <a:bodyPr wrap="square" rtlCol="0">
              <a:spAutoFit/>
            </a:bodyPr>
            <a:lstStyle/>
            <a:p>
              <a:pPr algn="ctr"/>
              <a:r>
                <a:rPr lang="en-US" sz="2000" b="1" dirty="0" smtClean="0">
                  <a:solidFill>
                    <a:srgbClr val="FAA21B"/>
                  </a:solidFill>
                </a:rPr>
                <a:t>Distance</a:t>
              </a:r>
              <a:endParaRPr lang="en-US" sz="2000" b="1" dirty="0">
                <a:solidFill>
                  <a:srgbClr val="FAA21B"/>
                </a:solidFill>
              </a:endParaRPr>
            </a:p>
          </p:txBody>
        </p:sp>
        <p:sp>
          <p:nvSpPr>
            <p:cNvPr id="52" name="TextBox 51"/>
            <p:cNvSpPr txBox="1"/>
            <p:nvPr/>
          </p:nvSpPr>
          <p:spPr>
            <a:xfrm>
              <a:off x="5638799" y="3984486"/>
              <a:ext cx="1370500" cy="400110"/>
            </a:xfrm>
            <a:prstGeom prst="rect">
              <a:avLst/>
            </a:prstGeom>
            <a:solidFill>
              <a:srgbClr val="FFFFFF"/>
            </a:solidFill>
          </p:spPr>
          <p:txBody>
            <a:bodyPr wrap="square" rtlCol="0">
              <a:spAutoFit/>
            </a:bodyPr>
            <a:lstStyle/>
            <a:p>
              <a:pPr algn="ctr"/>
              <a:r>
                <a:rPr lang="en-US" sz="2000" b="1" dirty="0" smtClean="0">
                  <a:solidFill>
                    <a:srgbClr val="FAA21B"/>
                  </a:solidFill>
                </a:rPr>
                <a:t>Ownership</a:t>
              </a:r>
              <a:endParaRPr lang="en-US" sz="2000" b="1" dirty="0">
                <a:solidFill>
                  <a:srgbClr val="FAA21B"/>
                </a:solidFill>
              </a:endParaRPr>
            </a:p>
          </p:txBody>
        </p:sp>
        <p:sp>
          <p:nvSpPr>
            <p:cNvPr id="53" name="TextBox 52"/>
            <p:cNvSpPr txBox="1"/>
            <p:nvPr/>
          </p:nvSpPr>
          <p:spPr>
            <a:xfrm>
              <a:off x="2112615" y="3994428"/>
              <a:ext cx="1339572" cy="400110"/>
            </a:xfrm>
            <a:prstGeom prst="rect">
              <a:avLst/>
            </a:prstGeom>
            <a:solidFill>
              <a:srgbClr val="FFFFFF"/>
            </a:solidFill>
          </p:spPr>
          <p:txBody>
            <a:bodyPr wrap="square" rtlCol="0">
              <a:spAutoFit/>
            </a:bodyPr>
            <a:lstStyle/>
            <a:p>
              <a:pPr algn="ctr"/>
              <a:r>
                <a:rPr lang="en-US" sz="2000" b="1" dirty="0" smtClean="0">
                  <a:solidFill>
                    <a:srgbClr val="FAA21B"/>
                  </a:solidFill>
                </a:rPr>
                <a:t>Occupancy</a:t>
              </a:r>
              <a:endParaRPr lang="en-US" sz="2000" b="1" dirty="0">
                <a:solidFill>
                  <a:srgbClr val="FAA21B"/>
                </a:solidFill>
              </a:endParaRPr>
            </a:p>
          </p:txBody>
        </p:sp>
      </p:grpSp>
      <p:grpSp>
        <p:nvGrpSpPr>
          <p:cNvPr id="18" name="Group 17"/>
          <p:cNvGrpSpPr/>
          <p:nvPr/>
        </p:nvGrpSpPr>
        <p:grpSpPr>
          <a:xfrm>
            <a:off x="11542" y="1505799"/>
            <a:ext cx="9142618" cy="1280160"/>
            <a:chOff x="11542" y="1333493"/>
            <a:chExt cx="9142618" cy="1280160"/>
          </a:xfrm>
        </p:grpSpPr>
        <p:sp>
          <p:nvSpPr>
            <p:cNvPr id="8" name="Oval 7"/>
            <p:cNvSpPr>
              <a:spLocks noChangeAspect="1"/>
            </p:cNvSpPr>
            <p:nvPr/>
          </p:nvSpPr>
          <p:spPr>
            <a:xfrm>
              <a:off x="7874000" y="1333493"/>
              <a:ext cx="1280160" cy="1280160"/>
            </a:xfrm>
            <a:prstGeom prst="ellipse">
              <a:avLst/>
            </a:prstGeom>
            <a:solidFill>
              <a:srgbClr val="FAA21B"/>
            </a:solidFill>
            <a:ln>
              <a:noFill/>
            </a:ln>
            <a:effectLst/>
            <a:scene3d>
              <a:camera prst="orthographicFront"/>
              <a:lightRig rig="threePt" dir="t"/>
            </a:scene3d>
            <a:sp3d>
              <a:bevelT w="38100" h="50800"/>
              <a:bevelB w="50800" h="3810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Longer journeys</a:t>
              </a:r>
            </a:p>
          </p:txBody>
        </p:sp>
        <p:sp>
          <p:nvSpPr>
            <p:cNvPr id="10" name="Oval 9"/>
            <p:cNvSpPr>
              <a:spLocks noChangeAspect="1"/>
            </p:cNvSpPr>
            <p:nvPr/>
          </p:nvSpPr>
          <p:spPr>
            <a:xfrm>
              <a:off x="11542" y="1333493"/>
              <a:ext cx="1280160" cy="1280160"/>
            </a:xfrm>
            <a:prstGeom prst="ellipse">
              <a:avLst/>
            </a:prstGeom>
            <a:solidFill>
              <a:srgbClr val="FAA21B"/>
            </a:solidFill>
            <a:ln>
              <a:noFill/>
            </a:ln>
            <a:effectLst/>
            <a:scene3d>
              <a:camera prst="orthographicFront"/>
              <a:lightRig rig="threePt" dir="t"/>
            </a:scene3d>
            <a:sp3d>
              <a:bevelT w="38100" h="50800"/>
              <a:bevelB w="50800" h="3810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More</a:t>
              </a:r>
              <a:br>
                <a:rPr lang="en-US" sz="1600" dirty="0" smtClean="0">
                  <a:solidFill>
                    <a:schemeClr val="tx1"/>
                  </a:solidFill>
                </a:rPr>
              </a:br>
              <a:r>
                <a:rPr lang="en-US" sz="1600" dirty="0" smtClean="0">
                  <a:solidFill>
                    <a:schemeClr val="tx1"/>
                  </a:solidFill>
                </a:rPr>
                <a:t>trips</a:t>
              </a:r>
            </a:p>
          </p:txBody>
        </p:sp>
      </p:grpSp>
      <p:grpSp>
        <p:nvGrpSpPr>
          <p:cNvPr id="19" name="Group 18"/>
          <p:cNvGrpSpPr/>
          <p:nvPr/>
        </p:nvGrpSpPr>
        <p:grpSpPr>
          <a:xfrm>
            <a:off x="11542" y="3780261"/>
            <a:ext cx="9142618" cy="1280160"/>
            <a:chOff x="11542" y="3607955"/>
            <a:chExt cx="9142618" cy="1280160"/>
          </a:xfrm>
        </p:grpSpPr>
        <p:sp>
          <p:nvSpPr>
            <p:cNvPr id="9" name="Oval 8"/>
            <p:cNvSpPr>
              <a:spLocks noChangeAspect="1"/>
            </p:cNvSpPr>
            <p:nvPr/>
          </p:nvSpPr>
          <p:spPr>
            <a:xfrm>
              <a:off x="7874000" y="3607955"/>
              <a:ext cx="1280160" cy="1280160"/>
            </a:xfrm>
            <a:prstGeom prst="ellipse">
              <a:avLst/>
            </a:prstGeom>
            <a:solidFill>
              <a:srgbClr val="FAA21B"/>
            </a:solidFill>
            <a:ln>
              <a:noFill/>
            </a:ln>
            <a:effectLst/>
            <a:scene3d>
              <a:camera prst="orthographicFront"/>
              <a:lightRig rig="threePt" dir="t"/>
            </a:scene3d>
            <a:sp3d>
              <a:bevelT w="38100" h="50800"/>
              <a:bevelB w="50800" h="3810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Fewer owners</a:t>
              </a:r>
            </a:p>
          </p:txBody>
        </p:sp>
        <p:sp>
          <p:nvSpPr>
            <p:cNvPr id="11" name="Oval 10"/>
            <p:cNvSpPr>
              <a:spLocks noChangeAspect="1"/>
            </p:cNvSpPr>
            <p:nvPr/>
          </p:nvSpPr>
          <p:spPr>
            <a:xfrm>
              <a:off x="11542" y="3607955"/>
              <a:ext cx="1280160" cy="1280160"/>
            </a:xfrm>
            <a:prstGeom prst="ellipse">
              <a:avLst/>
            </a:prstGeom>
            <a:solidFill>
              <a:srgbClr val="FAA21B"/>
            </a:solidFill>
            <a:ln>
              <a:noFill/>
            </a:ln>
            <a:effectLst/>
            <a:scene3d>
              <a:camera prst="orthographicFront"/>
              <a:lightRig rig="threePt" dir="t"/>
            </a:scene3d>
            <a:sp3d>
              <a:bevelT w="38100" h="50800"/>
              <a:bevelB w="50800" h="38100"/>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tx1"/>
                  </a:solidFill>
                </a:rPr>
                <a:t>Fewer occupants</a:t>
              </a:r>
            </a:p>
          </p:txBody>
        </p:sp>
      </p:grpSp>
    </p:spTree>
    <p:extLst>
      <p:ext uri="{BB962C8B-B14F-4D97-AF65-F5344CB8AC3E}">
        <p14:creationId xmlns:p14="http://schemas.microsoft.com/office/powerpoint/2010/main" val="1180271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
                                        <p:tgtEl>
                                          <p:spTgt spid="18"/>
                                        </p:tgtEl>
                                      </p:cBhvr>
                                    </p:animEffect>
                                  </p:childTnLst>
                                </p:cTn>
                              </p:par>
                            </p:childTnLst>
                          </p:cTn>
                        </p:par>
                        <p:par>
                          <p:cTn id="8" fill="hold">
                            <p:stCondLst>
                              <p:cond delay="1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9B8DC1-EBA1-BF4C-BBAB-EE8B97BB5E9A}" type="slidenum">
              <a:rPr lang="en-US" smtClean="0"/>
              <a:pPr/>
              <a:t>9</a:t>
            </a:fld>
            <a:endParaRPr lang="en-US" dirty="0"/>
          </a:p>
        </p:txBody>
      </p:sp>
      <p:sp>
        <p:nvSpPr>
          <p:cNvPr id="2" name="Title 1"/>
          <p:cNvSpPr>
            <a:spLocks noGrp="1"/>
          </p:cNvSpPr>
          <p:nvPr>
            <p:ph type="title" idx="4294967295"/>
          </p:nvPr>
        </p:nvSpPr>
        <p:spPr>
          <a:xfrm>
            <a:off x="0" y="268288"/>
            <a:ext cx="8229600" cy="755650"/>
          </a:xfrm>
        </p:spPr>
        <p:txBody>
          <a:bodyPr/>
          <a:lstStyle/>
          <a:p>
            <a:r>
              <a:rPr lang="en-US" dirty="0" smtClean="0"/>
              <a:t>Energy Uncertainty</a:t>
            </a:r>
            <a:endParaRPr lang="en-US" dirty="0"/>
          </a:p>
        </p:txBody>
      </p:sp>
      <p:pic>
        <p:nvPicPr>
          <p:cNvPr id="4" name="Picture 3" descr="Screenshot 2016-03-21 09.39.1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982" y="1951763"/>
            <a:ext cx="8163538" cy="4537921"/>
          </a:xfrm>
          <a:prstGeom prst="rect">
            <a:avLst/>
          </a:prstGeom>
        </p:spPr>
      </p:pic>
      <p:grpSp>
        <p:nvGrpSpPr>
          <p:cNvPr id="8" name="Group 7"/>
          <p:cNvGrpSpPr/>
          <p:nvPr/>
        </p:nvGrpSpPr>
        <p:grpSpPr>
          <a:xfrm>
            <a:off x="82321" y="952015"/>
            <a:ext cx="3194467" cy="674074"/>
            <a:chOff x="82321" y="952015"/>
            <a:chExt cx="3194467" cy="674074"/>
          </a:xfrm>
        </p:grpSpPr>
        <p:sp>
          <p:nvSpPr>
            <p:cNvPr id="47" name="TextBox 46"/>
            <p:cNvSpPr txBox="1"/>
            <p:nvPr/>
          </p:nvSpPr>
          <p:spPr>
            <a:xfrm>
              <a:off x="82321" y="952015"/>
              <a:ext cx="1388972" cy="276999"/>
            </a:xfrm>
            <a:prstGeom prst="rect">
              <a:avLst/>
            </a:prstGeom>
            <a:noFill/>
          </p:spPr>
          <p:txBody>
            <a:bodyPr wrap="none" rtlCol="0">
              <a:spAutoFit/>
            </a:bodyPr>
            <a:lstStyle/>
            <a:p>
              <a:r>
                <a:rPr lang="en-US" sz="1200" b="1" i="1" dirty="0" err="1" smtClean="0">
                  <a:solidFill>
                    <a:schemeClr val="bg1">
                      <a:lumMod val="50000"/>
                    </a:schemeClr>
                  </a:solidFill>
                </a:rPr>
                <a:t>Wadud</a:t>
              </a:r>
              <a:r>
                <a:rPr lang="en-US" sz="1200" b="1" i="1" dirty="0" smtClean="0">
                  <a:solidFill>
                    <a:schemeClr val="bg1">
                      <a:lumMod val="50000"/>
                    </a:schemeClr>
                  </a:solidFill>
                </a:rPr>
                <a:t>, et al 2015</a:t>
              </a:r>
              <a:endParaRPr lang="en-US" sz="1200" b="1" i="1" dirty="0">
                <a:solidFill>
                  <a:schemeClr val="bg1">
                    <a:lumMod val="50000"/>
                  </a:schemeClr>
                </a:solidFill>
              </a:endParaRPr>
            </a:p>
          </p:txBody>
        </p:sp>
        <p:sp>
          <p:nvSpPr>
            <p:cNvPr id="5" name="TextBox 4"/>
            <p:cNvSpPr txBox="1"/>
            <p:nvPr/>
          </p:nvSpPr>
          <p:spPr>
            <a:xfrm>
              <a:off x="82321" y="1164424"/>
              <a:ext cx="3194467" cy="461665"/>
            </a:xfrm>
            <a:prstGeom prst="rect">
              <a:avLst/>
            </a:prstGeom>
            <a:noFill/>
          </p:spPr>
          <p:txBody>
            <a:bodyPr wrap="square" rtlCol="0">
              <a:spAutoFit/>
            </a:bodyPr>
            <a:lstStyle/>
            <a:p>
              <a:r>
                <a:rPr lang="en-US" sz="1200" dirty="0">
                  <a:solidFill>
                    <a:schemeClr val="bg1">
                      <a:lumMod val="50000"/>
                    </a:schemeClr>
                  </a:solidFill>
                </a:rPr>
                <a:t>Help or hindrance? The travel, energy </a:t>
              </a:r>
              <a:r>
                <a:rPr lang="en-US" sz="1200" dirty="0" smtClean="0">
                  <a:solidFill>
                    <a:schemeClr val="bg1">
                      <a:lumMod val="50000"/>
                    </a:schemeClr>
                  </a:solidFill>
                </a:rPr>
                <a:t>and carbon impacts </a:t>
              </a:r>
              <a:r>
                <a:rPr lang="en-US" sz="1200" dirty="0">
                  <a:solidFill>
                    <a:schemeClr val="bg1">
                      <a:lumMod val="50000"/>
                    </a:schemeClr>
                  </a:solidFill>
                </a:rPr>
                <a:t>of highly automated vehicles</a:t>
              </a:r>
            </a:p>
          </p:txBody>
        </p:sp>
      </p:grpSp>
      <p:grpSp>
        <p:nvGrpSpPr>
          <p:cNvPr id="11" name="Group 10"/>
          <p:cNvGrpSpPr/>
          <p:nvPr/>
        </p:nvGrpSpPr>
        <p:grpSpPr>
          <a:xfrm>
            <a:off x="2044702" y="880840"/>
            <a:ext cx="7147358" cy="4336202"/>
            <a:chOff x="2044702" y="757936"/>
            <a:chExt cx="7147358" cy="4336202"/>
          </a:xfrm>
        </p:grpSpPr>
        <p:cxnSp>
          <p:nvCxnSpPr>
            <p:cNvPr id="6" name="Straight Connector 5"/>
            <p:cNvCxnSpPr/>
            <p:nvPr/>
          </p:nvCxnSpPr>
          <p:spPr>
            <a:xfrm>
              <a:off x="5240338" y="2010834"/>
              <a:ext cx="457200"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29200" y="2343151"/>
              <a:ext cx="685800"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10767" y="3977218"/>
              <a:ext cx="1382183"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725584" y="4976285"/>
              <a:ext cx="1832504"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409950" y="3653368"/>
              <a:ext cx="2300817"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506176" y="4832528"/>
              <a:ext cx="1685884" cy="261610"/>
            </a:xfrm>
            <a:prstGeom prst="rect">
              <a:avLst/>
            </a:prstGeom>
            <a:noFill/>
          </p:spPr>
          <p:txBody>
            <a:bodyPr wrap="none" rtlCol="0">
              <a:spAutoFit/>
            </a:bodyPr>
            <a:lstStyle/>
            <a:p>
              <a:r>
                <a:rPr lang="en-US" sz="1100" dirty="0" smtClean="0"/>
                <a:t>Travel by the </a:t>
              </a:r>
              <a:r>
                <a:rPr lang="en-US" sz="1100" dirty="0"/>
                <a:t>u</a:t>
              </a:r>
              <a:r>
                <a:rPr lang="en-US" sz="1100" dirty="0" smtClean="0"/>
                <a:t>nderserved</a:t>
              </a:r>
              <a:endParaRPr lang="en-US" sz="1100" dirty="0"/>
            </a:p>
          </p:txBody>
        </p:sp>
        <p:grpSp>
          <p:nvGrpSpPr>
            <p:cNvPr id="37" name="Group 36"/>
            <p:cNvGrpSpPr/>
            <p:nvPr/>
          </p:nvGrpSpPr>
          <p:grpSpPr>
            <a:xfrm>
              <a:off x="5705475" y="1636357"/>
              <a:ext cx="2641788" cy="261610"/>
              <a:chOff x="5705475" y="1646940"/>
              <a:chExt cx="2641788" cy="261610"/>
            </a:xfrm>
          </p:grpSpPr>
          <p:cxnSp>
            <p:nvCxnSpPr>
              <p:cNvPr id="20" name="Straight Connector 19"/>
              <p:cNvCxnSpPr/>
              <p:nvPr/>
            </p:nvCxnSpPr>
            <p:spPr>
              <a:xfrm>
                <a:off x="5705475" y="1790697"/>
                <a:ext cx="1832504"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486067" y="1646940"/>
                <a:ext cx="861196" cy="261610"/>
              </a:xfrm>
              <a:prstGeom prst="rect">
                <a:avLst/>
              </a:prstGeom>
              <a:noFill/>
            </p:spPr>
            <p:txBody>
              <a:bodyPr wrap="none" rtlCol="0">
                <a:spAutoFit/>
              </a:bodyPr>
              <a:lstStyle/>
              <a:p>
                <a:r>
                  <a:rPr lang="en-US" sz="1100" dirty="0" smtClean="0"/>
                  <a:t>More travel</a:t>
                </a:r>
                <a:endParaRPr lang="en-US" sz="1100" dirty="0"/>
              </a:p>
            </p:txBody>
          </p:sp>
        </p:grpSp>
        <p:grpSp>
          <p:nvGrpSpPr>
            <p:cNvPr id="38" name="Group 37"/>
            <p:cNvGrpSpPr/>
            <p:nvPr/>
          </p:nvGrpSpPr>
          <p:grpSpPr>
            <a:xfrm>
              <a:off x="2044702" y="1494540"/>
              <a:ext cx="5093949" cy="261610"/>
              <a:chOff x="2044702" y="1519936"/>
              <a:chExt cx="5093949" cy="261610"/>
            </a:xfrm>
          </p:grpSpPr>
          <p:cxnSp>
            <p:nvCxnSpPr>
              <p:cNvPr id="22" name="Straight Connector 21"/>
              <p:cNvCxnSpPr/>
              <p:nvPr/>
            </p:nvCxnSpPr>
            <p:spPr>
              <a:xfrm>
                <a:off x="2044702" y="1663693"/>
                <a:ext cx="3649187"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641977" y="1519936"/>
                <a:ext cx="1496674" cy="261610"/>
              </a:xfrm>
              <a:prstGeom prst="rect">
                <a:avLst/>
              </a:prstGeom>
              <a:noFill/>
            </p:spPr>
            <p:txBody>
              <a:bodyPr wrap="none" rtlCol="0">
                <a:spAutoFit/>
              </a:bodyPr>
              <a:lstStyle/>
              <a:p>
                <a:r>
                  <a:rPr lang="en-US" sz="1100" dirty="0" smtClean="0"/>
                  <a:t>Enabling electrification</a:t>
                </a:r>
                <a:endParaRPr lang="en-US" sz="1100" dirty="0"/>
              </a:p>
            </p:txBody>
          </p:sp>
        </p:grpSp>
        <p:grpSp>
          <p:nvGrpSpPr>
            <p:cNvPr id="40" name="Group 39"/>
            <p:cNvGrpSpPr/>
            <p:nvPr/>
          </p:nvGrpSpPr>
          <p:grpSpPr>
            <a:xfrm>
              <a:off x="5240868" y="1126238"/>
              <a:ext cx="1604909" cy="261610"/>
              <a:chOff x="5240868" y="1149525"/>
              <a:chExt cx="1604909" cy="261610"/>
            </a:xfrm>
          </p:grpSpPr>
          <p:cxnSp>
            <p:nvCxnSpPr>
              <p:cNvPr id="25" name="Straight Connector 24"/>
              <p:cNvCxnSpPr/>
              <p:nvPr/>
            </p:nvCxnSpPr>
            <p:spPr>
              <a:xfrm>
                <a:off x="5240868" y="1293282"/>
                <a:ext cx="457200"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641977" y="1149525"/>
                <a:ext cx="1203800" cy="261610"/>
              </a:xfrm>
              <a:prstGeom prst="rect">
                <a:avLst/>
              </a:prstGeom>
              <a:noFill/>
            </p:spPr>
            <p:txBody>
              <a:bodyPr wrap="none" rtlCol="0">
                <a:spAutoFit/>
              </a:bodyPr>
              <a:lstStyle/>
              <a:p>
                <a:r>
                  <a:rPr lang="en-US" sz="1100" dirty="0" smtClean="0"/>
                  <a:t>Higher occupancy</a:t>
                </a:r>
                <a:endParaRPr lang="en-US" sz="1100" dirty="0"/>
              </a:p>
            </p:txBody>
          </p:sp>
        </p:grpSp>
        <p:sp>
          <p:nvSpPr>
            <p:cNvPr id="28" name="TextBox 27"/>
            <p:cNvSpPr txBox="1"/>
            <p:nvPr/>
          </p:nvSpPr>
          <p:spPr>
            <a:xfrm>
              <a:off x="7029928" y="3827112"/>
              <a:ext cx="901008" cy="261610"/>
            </a:xfrm>
            <a:prstGeom prst="rect">
              <a:avLst/>
            </a:prstGeom>
            <a:noFill/>
          </p:spPr>
          <p:txBody>
            <a:bodyPr wrap="none" rtlCol="0">
              <a:spAutoFit/>
            </a:bodyPr>
            <a:lstStyle/>
            <a:p>
              <a:r>
                <a:rPr lang="en-US" sz="1100" dirty="0" smtClean="0"/>
                <a:t>Faster travel</a:t>
              </a:r>
              <a:endParaRPr lang="en-US" sz="1100" dirty="0"/>
            </a:p>
          </p:txBody>
        </p:sp>
        <p:grpSp>
          <p:nvGrpSpPr>
            <p:cNvPr id="44" name="Group 43"/>
            <p:cNvGrpSpPr/>
            <p:nvPr/>
          </p:nvGrpSpPr>
          <p:grpSpPr>
            <a:xfrm>
              <a:off x="5515504" y="942087"/>
              <a:ext cx="1454065" cy="261610"/>
              <a:chOff x="5515504" y="948442"/>
              <a:chExt cx="1454065" cy="261610"/>
            </a:xfrm>
          </p:grpSpPr>
          <p:cxnSp>
            <p:nvCxnSpPr>
              <p:cNvPr id="29" name="Straight Connector 28"/>
              <p:cNvCxnSpPr/>
              <p:nvPr/>
            </p:nvCxnSpPr>
            <p:spPr>
              <a:xfrm>
                <a:off x="5515504" y="1092199"/>
                <a:ext cx="182880"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643565" y="948442"/>
                <a:ext cx="1326004" cy="261610"/>
              </a:xfrm>
              <a:prstGeom prst="rect">
                <a:avLst/>
              </a:prstGeom>
              <a:noFill/>
            </p:spPr>
            <p:txBody>
              <a:bodyPr wrap="none" rtlCol="0">
                <a:spAutoFit/>
              </a:bodyPr>
              <a:lstStyle/>
              <a:p>
                <a:r>
                  <a:rPr lang="en-US" sz="1100" dirty="0" smtClean="0"/>
                  <a:t>Less parking circling</a:t>
                </a:r>
                <a:endParaRPr lang="en-US" sz="1100" dirty="0"/>
              </a:p>
            </p:txBody>
          </p:sp>
        </p:grpSp>
        <p:grpSp>
          <p:nvGrpSpPr>
            <p:cNvPr id="39" name="Group 38"/>
            <p:cNvGrpSpPr/>
            <p:nvPr/>
          </p:nvGrpSpPr>
          <p:grpSpPr>
            <a:xfrm>
              <a:off x="4319588" y="1310389"/>
              <a:ext cx="2451111" cy="261610"/>
              <a:chOff x="4319588" y="1340007"/>
              <a:chExt cx="2451111" cy="261610"/>
            </a:xfrm>
          </p:grpSpPr>
          <p:cxnSp>
            <p:nvCxnSpPr>
              <p:cNvPr id="32" name="Straight Connector 31"/>
              <p:cNvCxnSpPr/>
              <p:nvPr/>
            </p:nvCxnSpPr>
            <p:spPr>
              <a:xfrm>
                <a:off x="4319588" y="1483764"/>
                <a:ext cx="1374301"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641977" y="1340007"/>
                <a:ext cx="1128722" cy="261610"/>
              </a:xfrm>
              <a:prstGeom prst="rect">
                <a:avLst/>
              </a:prstGeom>
              <a:noFill/>
            </p:spPr>
            <p:txBody>
              <a:bodyPr wrap="none" rtlCol="0">
                <a:spAutoFit/>
              </a:bodyPr>
              <a:lstStyle/>
              <a:p>
                <a:r>
                  <a:rPr lang="en-US" sz="1100" dirty="0" smtClean="0"/>
                  <a:t>Cycle smoothing</a:t>
                </a:r>
                <a:endParaRPr lang="en-US" sz="1100" dirty="0"/>
              </a:p>
            </p:txBody>
          </p:sp>
        </p:grpSp>
        <p:grpSp>
          <p:nvGrpSpPr>
            <p:cNvPr id="45" name="Group 44"/>
            <p:cNvGrpSpPr/>
            <p:nvPr/>
          </p:nvGrpSpPr>
          <p:grpSpPr>
            <a:xfrm>
              <a:off x="5513917" y="757936"/>
              <a:ext cx="1122227" cy="261610"/>
              <a:chOff x="5513917" y="768519"/>
              <a:chExt cx="1122227" cy="261610"/>
            </a:xfrm>
          </p:grpSpPr>
          <p:cxnSp>
            <p:nvCxnSpPr>
              <p:cNvPr id="34" name="Straight Connector 33"/>
              <p:cNvCxnSpPr/>
              <p:nvPr/>
            </p:nvCxnSpPr>
            <p:spPr>
              <a:xfrm>
                <a:off x="5513917" y="912276"/>
                <a:ext cx="181560" cy="0"/>
              </a:xfrm>
              <a:prstGeom prst="line">
                <a:avLst/>
              </a:prstGeom>
              <a:ln w="57150" cmpd="sng">
                <a:solidFill>
                  <a:srgbClr val="FAA21B"/>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643565" y="768519"/>
                <a:ext cx="992579" cy="261610"/>
              </a:xfrm>
              <a:prstGeom prst="rect">
                <a:avLst/>
              </a:prstGeom>
              <a:noFill/>
            </p:spPr>
            <p:txBody>
              <a:bodyPr wrap="none" rtlCol="0">
                <a:spAutoFit/>
              </a:bodyPr>
              <a:lstStyle/>
              <a:p>
                <a:r>
                  <a:rPr lang="en-US" sz="1100" dirty="0" smtClean="0"/>
                  <a:t>Better routing</a:t>
                </a:r>
                <a:endParaRPr lang="en-US" sz="1100" dirty="0"/>
              </a:p>
            </p:txBody>
          </p:sp>
        </p:grpSp>
        <p:grpSp>
          <p:nvGrpSpPr>
            <p:cNvPr id="10" name="Group 9"/>
            <p:cNvGrpSpPr/>
            <p:nvPr/>
          </p:nvGrpSpPr>
          <p:grpSpPr>
            <a:xfrm>
              <a:off x="7027532" y="813805"/>
              <a:ext cx="2129297" cy="833083"/>
              <a:chOff x="9426589" y="557251"/>
              <a:chExt cx="2129297" cy="833083"/>
            </a:xfrm>
          </p:grpSpPr>
          <p:sp>
            <p:nvSpPr>
              <p:cNvPr id="49" name="TextBox 48"/>
              <p:cNvSpPr txBox="1"/>
              <p:nvPr/>
            </p:nvSpPr>
            <p:spPr>
              <a:xfrm>
                <a:off x="10201048" y="557251"/>
                <a:ext cx="1342009" cy="276999"/>
              </a:xfrm>
              <a:prstGeom prst="rect">
                <a:avLst/>
              </a:prstGeom>
              <a:noFill/>
            </p:spPr>
            <p:txBody>
              <a:bodyPr wrap="none" rtlCol="0">
                <a:spAutoFit/>
              </a:bodyPr>
              <a:lstStyle/>
              <a:p>
                <a:r>
                  <a:rPr lang="en-US" sz="1200" b="1" i="1" dirty="0" smtClean="0">
                    <a:solidFill>
                      <a:srgbClr val="FAA21B"/>
                    </a:solidFill>
                  </a:rPr>
                  <a:t>Brown, et al 2014</a:t>
                </a:r>
                <a:endParaRPr lang="en-US" sz="1200" b="1" i="1" dirty="0">
                  <a:solidFill>
                    <a:srgbClr val="FAA21B"/>
                  </a:solidFill>
                </a:endParaRPr>
              </a:p>
            </p:txBody>
          </p:sp>
          <p:sp>
            <p:nvSpPr>
              <p:cNvPr id="7" name="TextBox 6"/>
              <p:cNvSpPr txBox="1"/>
              <p:nvPr/>
            </p:nvSpPr>
            <p:spPr>
              <a:xfrm>
                <a:off x="9426589" y="744003"/>
                <a:ext cx="2129297" cy="646331"/>
              </a:xfrm>
              <a:prstGeom prst="rect">
                <a:avLst/>
              </a:prstGeom>
              <a:noFill/>
            </p:spPr>
            <p:txBody>
              <a:bodyPr wrap="square" rtlCol="0">
                <a:spAutoFit/>
              </a:bodyPr>
              <a:lstStyle/>
              <a:p>
                <a:pPr algn="r"/>
                <a:r>
                  <a:rPr lang="en-US" sz="1200" dirty="0">
                    <a:solidFill>
                      <a:srgbClr val="FAA21B"/>
                    </a:solidFill>
                  </a:rPr>
                  <a:t>An analysis of possible energy impacts of automated vehicles, road vehicle automation.</a:t>
                </a:r>
              </a:p>
            </p:txBody>
          </p:sp>
        </p:grpSp>
      </p:grpSp>
    </p:spTree>
    <p:extLst>
      <p:ext uri="{BB962C8B-B14F-4D97-AF65-F5344CB8AC3E}">
        <p14:creationId xmlns:p14="http://schemas.microsoft.com/office/powerpoint/2010/main" val="365056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5251</TotalTime>
  <Words>5305</Words>
  <Application>Microsoft Macintosh PowerPoint</Application>
  <PresentationFormat>On-screen Show (4:3)</PresentationFormat>
  <Paragraphs>866</Paragraphs>
  <Slides>48</Slides>
  <Notes>19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Questions</vt:lpstr>
      <vt:lpstr>Gartner Hype Cycle for Autonomous Vehicles</vt:lpstr>
      <vt:lpstr>Are our Cities ready for AVs?</vt:lpstr>
      <vt:lpstr>Will we consume trips or cars?</vt:lpstr>
      <vt:lpstr>Experts are alarmed</vt:lpstr>
      <vt:lpstr>How will AVs mix with the existing fleet?</vt:lpstr>
      <vt:lpstr>CityMobil2 – Survey of 89 experts</vt:lpstr>
      <vt:lpstr>Energy Uncertainty</vt:lpstr>
      <vt:lpstr>Questions</vt:lpstr>
      <vt:lpstr>PowerPoint Presentation</vt:lpstr>
      <vt:lpstr>Evolution is technical</vt:lpstr>
      <vt:lpstr>Technical is difficult</vt:lpstr>
      <vt:lpstr>Revolution is social</vt:lpstr>
      <vt:lpstr>Social is very difficult</vt:lpstr>
      <vt:lpstr>Zahavi/Marchetti budgets</vt:lpstr>
      <vt:lpstr>PowerPoint Presentation</vt:lpstr>
      <vt:lpstr>Access Anxiety</vt:lpstr>
      <vt:lpstr>Access Anxiety</vt:lpstr>
      <vt:lpstr>Access Anxiety Switchover</vt:lpstr>
      <vt:lpstr>What’s a Wicked Problem?</vt:lpstr>
      <vt:lpstr>Approaches to Wicked Problems</vt:lpstr>
      <vt:lpstr>Infrastructure readiness</vt:lpstr>
      <vt:lpstr>Infrastructure readiness</vt:lpstr>
      <vt:lpstr>PowerPoint Presentation</vt:lpstr>
      <vt:lpstr>Attention is the battle ground</vt:lpstr>
      <vt:lpstr>Automobility and Attention</vt:lpstr>
      <vt:lpstr>Automobility and Attention</vt:lpstr>
      <vt:lpstr>Access to mobility</vt:lpstr>
      <vt:lpstr>Conflict of Interests</vt:lpstr>
      <vt:lpstr>Autonomous Transit</vt:lpstr>
      <vt:lpstr>Roland-Berger</vt:lpstr>
      <vt:lpstr>Robo VKT 27% by 2030</vt:lpstr>
      <vt:lpstr>Robo VKT 27% by 2030</vt:lpstr>
      <vt:lpstr>Transit Leap: Alternate path to L5</vt:lpstr>
      <vt:lpstr>Transit Leap: Definition</vt:lpstr>
      <vt:lpstr>Unintended Consequences</vt:lpstr>
      <vt:lpstr>CityMobil2 Driverless bus in reserved lane</vt:lpstr>
      <vt:lpstr>Transit Leap 1 example</vt:lpstr>
      <vt:lpstr>Transit Leap 1 example</vt:lpstr>
      <vt:lpstr>Singapore Autonomous Vehicle Initiative</vt:lpstr>
      <vt:lpstr>A Transit Leap 1 route in One-North</vt:lpstr>
      <vt:lpstr>WEpod – The Netherlands</vt:lpstr>
      <vt:lpstr>PowerPoint Presentation</vt:lpstr>
      <vt:lpstr>PowerPoint Presentation</vt:lpstr>
      <vt:lpstr>The route to massive shared fleets</vt:lpstr>
      <vt:lpstr>PowerPoint Presentation</vt:lpstr>
      <vt:lpstr>PowerPoint Presentation</vt:lpstr>
    </vt:vector>
  </TitlesOfParts>
  <Company>Applied Telemetrics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 Grush</dc:creator>
  <cp:lastModifiedBy>Bern Grush</cp:lastModifiedBy>
  <cp:revision>136</cp:revision>
  <cp:lastPrinted>2016-06-16T13:56:29Z</cp:lastPrinted>
  <dcterms:created xsi:type="dcterms:W3CDTF">2016-05-27T12:37:40Z</dcterms:created>
  <dcterms:modified xsi:type="dcterms:W3CDTF">2016-06-16T16:21:56Z</dcterms:modified>
</cp:coreProperties>
</file>